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Tazugane Gothic" panose="020B0600070205080204" charset="-128"/>
      <p:regular r:id="rId16"/>
    </p:embeddedFont>
    <p:embeddedFont>
      <p:font typeface="Tazugane Gothic Bold" panose="020B0600070205080204" charset="-128"/>
      <p:regular r:id="rId17"/>
    </p:embeddedFont>
    <p:embeddedFont>
      <p:font typeface="Tazugane Gothic Light" panose="020B0600070205080204" charset="-128"/>
      <p:regular r:id="rId18"/>
    </p:embeddedFont>
    <p:embeddedFont>
      <p:font typeface="Tazugane Gothic Medium" panose="020B0600070205080204" charset="-128"/>
      <p:regular r:id="rId19"/>
    </p:embeddedFont>
    <p:embeddedFont>
      <p:font typeface="Tazugane Gothic Semi-Bold" panose="020B0600070205080204" charset="-128"/>
      <p:regular r:id="rId20"/>
    </p:embeddedFont>
    <p:embeddedFont>
      <p:font typeface="UDデジタル教科書体NPL" panose="020B0600070205080204" charset="-128"/>
      <p:regular r:id="rId21"/>
    </p:embeddedFont>
    <p:embeddedFont>
      <p:font typeface="UDデジタル教科書体NPL Bold" panose="020B0600070205080204" charset="-128"/>
      <p:regular r:id="rId22"/>
    </p:embeddedFont>
    <p:embeddedFont>
      <p:font typeface="UD学参丸ゴシック NP" panose="020B0600070205080204" charset="-128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03" autoAdjust="0"/>
  </p:normalViewPr>
  <p:slideViewPr>
    <p:cSldViewPr>
      <p:cViewPr varScale="1">
        <p:scale>
          <a:sx n="70" d="100"/>
          <a:sy n="70" d="100"/>
        </p:scale>
        <p:origin x="77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07686" y="-2181219"/>
            <a:ext cx="13891678" cy="14649438"/>
            <a:chOff x="0" y="0"/>
            <a:chExt cx="698500" cy="7366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8500" cy="736602"/>
            </a:xfrm>
            <a:custGeom>
              <a:avLst/>
              <a:gdLst/>
              <a:ahLst/>
              <a:cxnLst/>
              <a:rect l="l" t="t" r="r" b="b"/>
              <a:pathLst>
                <a:path w="698500" h="736602">
                  <a:moveTo>
                    <a:pt x="349250" y="0"/>
                  </a:moveTo>
                  <a:lnTo>
                    <a:pt x="698500" y="203200"/>
                  </a:lnTo>
                  <a:lnTo>
                    <a:pt x="698500" y="533402"/>
                  </a:lnTo>
                  <a:lnTo>
                    <a:pt x="349250" y="736602"/>
                  </a:lnTo>
                  <a:lnTo>
                    <a:pt x="0" y="533402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gradFill rotWithShape="1">
              <a:gsLst>
                <a:gs pos="0">
                  <a:srgbClr val="E6FFEC">
                    <a:alpha val="100000"/>
                  </a:srgbClr>
                </a:gs>
                <a:gs pos="100000">
                  <a:srgbClr val="BFD5FF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82550"/>
              <a:ext cx="698500" cy="514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754284" y="-942729"/>
            <a:ext cx="5230353" cy="6086229"/>
            <a:chOff x="0" y="0"/>
            <a:chExt cx="6985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2"/>
              <a:stretch>
                <a:fillRect l="-20540" r="-34610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410323" y="5432406"/>
            <a:ext cx="5156596" cy="6000403"/>
            <a:chOff x="0" y="0"/>
            <a:chExt cx="6985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3"/>
              <a:stretch>
                <a:fillRect l="-10343" r="-18720" b="-6200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5045955" y="5432406"/>
            <a:ext cx="4498540" cy="5148543"/>
          </a:xfrm>
          <a:custGeom>
            <a:avLst/>
            <a:gdLst/>
            <a:ahLst/>
            <a:cxnLst/>
            <a:rect l="l" t="t" r="r" b="b"/>
            <a:pathLst>
              <a:path w="4498540" h="5148543">
                <a:moveTo>
                  <a:pt x="0" y="0"/>
                </a:moveTo>
                <a:lnTo>
                  <a:pt x="4498540" y="0"/>
                </a:lnTo>
                <a:lnTo>
                  <a:pt x="4498540" y="5148544"/>
                </a:lnTo>
                <a:lnTo>
                  <a:pt x="0" y="51485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0" name="Freeform 10"/>
          <p:cNvSpPr/>
          <p:nvPr/>
        </p:nvSpPr>
        <p:spPr>
          <a:xfrm flipH="1">
            <a:off x="-140401" y="-572723"/>
            <a:ext cx="4886673" cy="6005129"/>
          </a:xfrm>
          <a:custGeom>
            <a:avLst/>
            <a:gdLst/>
            <a:ahLst/>
            <a:cxnLst/>
            <a:rect l="l" t="t" r="r" b="b"/>
            <a:pathLst>
              <a:path w="4886673" h="6005129">
                <a:moveTo>
                  <a:pt x="4886674" y="0"/>
                </a:moveTo>
                <a:lnTo>
                  <a:pt x="0" y="0"/>
                </a:lnTo>
                <a:lnTo>
                  <a:pt x="0" y="6005129"/>
                </a:lnTo>
                <a:lnTo>
                  <a:pt x="4886674" y="6005129"/>
                </a:lnTo>
                <a:lnTo>
                  <a:pt x="488667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1" name="Freeform 11"/>
          <p:cNvSpPr/>
          <p:nvPr/>
        </p:nvSpPr>
        <p:spPr>
          <a:xfrm>
            <a:off x="6606693" y="1382658"/>
            <a:ext cx="5093664" cy="3056199"/>
          </a:xfrm>
          <a:custGeom>
            <a:avLst/>
            <a:gdLst/>
            <a:ahLst/>
            <a:cxnLst/>
            <a:rect l="l" t="t" r="r" b="b"/>
            <a:pathLst>
              <a:path w="5093664" h="3056199">
                <a:moveTo>
                  <a:pt x="0" y="0"/>
                </a:moveTo>
                <a:lnTo>
                  <a:pt x="5093664" y="0"/>
                </a:lnTo>
                <a:lnTo>
                  <a:pt x="5093664" y="3056198"/>
                </a:lnTo>
                <a:lnTo>
                  <a:pt x="0" y="3056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2" name="Group 12"/>
          <p:cNvGrpSpPr/>
          <p:nvPr/>
        </p:nvGrpSpPr>
        <p:grpSpPr>
          <a:xfrm>
            <a:off x="4127870" y="4438856"/>
            <a:ext cx="10032260" cy="1987100"/>
            <a:chOff x="0" y="0"/>
            <a:chExt cx="13376347" cy="264946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886706"/>
              <a:ext cx="13376347" cy="1762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79"/>
                </a:lnSpc>
              </a:pPr>
              <a:r>
                <a:rPr lang="en-US" sz="6399" b="1">
                  <a:solidFill>
                    <a:srgbClr val="384665"/>
                  </a:solidFill>
                  <a:latin typeface="Tazugane Gothic Medium"/>
                  <a:ea typeface="Tazugane Gothic Medium"/>
                  <a:cs typeface="Tazugane Gothic Medium"/>
                  <a:sym typeface="Tazugane Gothic Medium"/>
                </a:rPr>
                <a:t>会社紹介と採用情報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3512" y="-409575"/>
              <a:ext cx="13352835" cy="1323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en-US" sz="4500" dirty="0" err="1">
                  <a:solidFill>
                    <a:srgbClr val="384665"/>
                  </a:solidFill>
                  <a:latin typeface="Tazugane Gothic"/>
                  <a:ea typeface="Tazugane Gothic"/>
                  <a:cs typeface="Tazugane Gothic"/>
                  <a:sym typeface="Tazugane Gothic"/>
                </a:rPr>
                <a:t>株式会社フィッツ</a:t>
              </a:r>
              <a:endParaRPr lang="en-US" sz="4500" dirty="0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629091" y="8722485"/>
            <a:ext cx="702981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dirty="0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2026年4月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41791" y="312805"/>
            <a:ext cx="3882857" cy="823371"/>
            <a:chOff x="0" y="0"/>
            <a:chExt cx="2874756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74756" cy="609600"/>
            </a:xfrm>
            <a:custGeom>
              <a:avLst/>
              <a:gdLst/>
              <a:ahLst/>
              <a:cxnLst/>
              <a:rect l="l" t="t" r="r" b="b"/>
              <a:pathLst>
                <a:path w="2874756" h="609600">
                  <a:moveTo>
                    <a:pt x="203200" y="0"/>
                  </a:moveTo>
                  <a:lnTo>
                    <a:pt x="2874756" y="0"/>
                  </a:lnTo>
                  <a:lnTo>
                    <a:pt x="267155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E6FFEC">
                    <a:alpha val="100000"/>
                  </a:srgbClr>
                </a:gs>
                <a:gs pos="100000">
                  <a:srgbClr val="BFD5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171450"/>
              <a:ext cx="2671556" cy="781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93697" y="504825"/>
            <a:ext cx="3002103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800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当社の取り組み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54616" y="2054606"/>
            <a:ext cx="13734319" cy="7615376"/>
            <a:chOff x="0" y="0"/>
            <a:chExt cx="18312426" cy="10153835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8312426" cy="5170234"/>
              <a:chOff x="0" y="0"/>
              <a:chExt cx="3617269" cy="102128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617269" cy="1021281"/>
              </a:xfrm>
              <a:custGeom>
                <a:avLst/>
                <a:gdLst/>
                <a:ahLst/>
                <a:cxnLst/>
                <a:rect l="l" t="t" r="r" b="b"/>
                <a:pathLst>
                  <a:path w="3617269" h="1021281">
                    <a:moveTo>
                      <a:pt x="5637" y="0"/>
                    </a:moveTo>
                    <a:lnTo>
                      <a:pt x="3611632" y="0"/>
                    </a:lnTo>
                    <a:cubicBezTo>
                      <a:pt x="3614745" y="0"/>
                      <a:pt x="3617269" y="2524"/>
                      <a:pt x="3617269" y="5637"/>
                    </a:cubicBezTo>
                    <a:lnTo>
                      <a:pt x="3617269" y="1015644"/>
                    </a:lnTo>
                    <a:cubicBezTo>
                      <a:pt x="3617269" y="1018757"/>
                      <a:pt x="3614745" y="1021281"/>
                      <a:pt x="3611632" y="1021281"/>
                    </a:cubicBezTo>
                    <a:lnTo>
                      <a:pt x="5637" y="1021281"/>
                    </a:lnTo>
                    <a:cubicBezTo>
                      <a:pt x="2524" y="1021281"/>
                      <a:pt x="0" y="1018757"/>
                      <a:pt x="0" y="1015644"/>
                    </a:cubicBezTo>
                    <a:lnTo>
                      <a:pt x="0" y="5637"/>
                    </a:lnTo>
                    <a:cubicBezTo>
                      <a:pt x="0" y="2524"/>
                      <a:pt x="2524" y="0"/>
                      <a:pt x="5637" y="0"/>
                    </a:cubicBezTo>
                    <a:close/>
                  </a:path>
                </a:pathLst>
              </a:custGeom>
              <a:solidFill>
                <a:srgbClr val="DEF2FF"/>
              </a:solidFill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66675"/>
                <a:ext cx="3617269" cy="10879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90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4983602"/>
              <a:ext cx="18312426" cy="5170234"/>
              <a:chOff x="0" y="0"/>
              <a:chExt cx="3617269" cy="102128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617269" cy="1021281"/>
              </a:xfrm>
              <a:custGeom>
                <a:avLst/>
                <a:gdLst/>
                <a:ahLst/>
                <a:cxnLst/>
                <a:rect l="l" t="t" r="r" b="b"/>
                <a:pathLst>
                  <a:path w="3617269" h="1021281">
                    <a:moveTo>
                      <a:pt x="5637" y="0"/>
                    </a:moveTo>
                    <a:lnTo>
                      <a:pt x="3611632" y="0"/>
                    </a:lnTo>
                    <a:cubicBezTo>
                      <a:pt x="3614745" y="0"/>
                      <a:pt x="3617269" y="2524"/>
                      <a:pt x="3617269" y="5637"/>
                    </a:cubicBezTo>
                    <a:lnTo>
                      <a:pt x="3617269" y="1015644"/>
                    </a:lnTo>
                    <a:cubicBezTo>
                      <a:pt x="3617269" y="1018757"/>
                      <a:pt x="3614745" y="1021281"/>
                      <a:pt x="3611632" y="1021281"/>
                    </a:cubicBezTo>
                    <a:lnTo>
                      <a:pt x="5637" y="1021281"/>
                    </a:lnTo>
                    <a:cubicBezTo>
                      <a:pt x="2524" y="1021281"/>
                      <a:pt x="0" y="1018757"/>
                      <a:pt x="0" y="1015644"/>
                    </a:cubicBezTo>
                    <a:lnTo>
                      <a:pt x="0" y="5637"/>
                    </a:lnTo>
                    <a:cubicBezTo>
                      <a:pt x="0" y="2524"/>
                      <a:pt x="2524" y="0"/>
                      <a:pt x="5637" y="0"/>
                    </a:cubicBezTo>
                    <a:close/>
                  </a:path>
                </a:pathLst>
              </a:custGeom>
              <a:solidFill>
                <a:srgbClr val="DEF2FF"/>
              </a:solidFill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9525"/>
                <a:ext cx="3617269" cy="10308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1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633512" y="4042326"/>
              <a:ext cx="12239591" cy="88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99"/>
                </a:lnSpc>
              </a:pPr>
              <a:r>
                <a:rPr lang="en-US" sz="3999" dirty="0" err="1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スキルアップを目指す社員への取り組み</a:t>
              </a:r>
              <a:endParaRPr lang="en-US" sz="3999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3582612" y="4550689"/>
            <a:ext cx="5561494" cy="6365086"/>
          </a:xfrm>
          <a:custGeom>
            <a:avLst/>
            <a:gdLst/>
            <a:ahLst/>
            <a:cxnLst/>
            <a:rect l="l" t="t" r="r" b="b"/>
            <a:pathLst>
              <a:path w="5561494" h="6365086">
                <a:moveTo>
                  <a:pt x="0" y="0"/>
                </a:moveTo>
                <a:lnTo>
                  <a:pt x="5561494" y="0"/>
                </a:lnTo>
                <a:lnTo>
                  <a:pt x="5561494" y="6365086"/>
                </a:lnTo>
                <a:lnTo>
                  <a:pt x="0" y="63650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329748" y="2356203"/>
            <a:ext cx="13259187" cy="2200196"/>
            <a:chOff x="-1" y="-76200"/>
            <a:chExt cx="17678915" cy="2933596"/>
          </a:xfrm>
        </p:grpSpPr>
        <p:sp>
          <p:nvSpPr>
            <p:cNvPr id="16" name="TextBox 16"/>
            <p:cNvSpPr txBox="1"/>
            <p:nvPr/>
          </p:nvSpPr>
          <p:spPr>
            <a:xfrm>
              <a:off x="-1" y="-76200"/>
              <a:ext cx="10723801" cy="9145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 dirty="0" err="1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目標管理</a:t>
              </a:r>
              <a:r>
                <a:rPr lang="en-US" sz="3999" dirty="0" err="1">
                  <a:solidFill>
                    <a:srgbClr val="F54EA2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（MBO）</a:t>
              </a:r>
              <a:r>
                <a:rPr lang="en-US" sz="3999" dirty="0" err="1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でスキルアップ</a:t>
              </a:r>
              <a:endParaRPr lang="en-US" sz="3999" dirty="0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289729"/>
              <a:ext cx="17678914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 dirty="0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年に1度、スキルアップ目標を立ててチャレンジ！！！(</a:t>
              </a:r>
              <a:r>
                <a:rPr lang="en-US" sz="2499" dirty="0" err="1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達成時には</a:t>
              </a:r>
              <a:r>
                <a:rPr lang="en-US" sz="2499" dirty="0" err="1">
                  <a:solidFill>
                    <a:srgbClr val="F54EA2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達成賞あり</a:t>
              </a:r>
              <a:r>
                <a:rPr lang="en-US" sz="2499" dirty="0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）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-1" y="2057090"/>
              <a:ext cx="13060601" cy="8003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900"/>
                </a:lnSpc>
              </a:pPr>
              <a:r>
                <a:rPr lang="en-US" sz="3500" dirty="0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年4回の役員面談にて</a:t>
              </a:r>
              <a:r>
                <a:rPr lang="en-US" sz="3500" dirty="0">
                  <a:solidFill>
                    <a:srgbClr val="F54EA2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達成度をアピール</a:t>
              </a:r>
              <a:r>
                <a:rPr lang="en-US" sz="3500" dirty="0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でき</a:t>
              </a:r>
              <a:r>
                <a:rPr lang="ja-JP" altLang="en-US" sz="3500" dirty="0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ま</a:t>
              </a:r>
              <a:r>
                <a:rPr lang="en-US" sz="3500" dirty="0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す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342372" y="5805144"/>
            <a:ext cx="11148859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資格習得を推進し、合格時にはその</a:t>
            </a:r>
            <a:r>
              <a:rPr lang="en-US" sz="2499" dirty="0" err="1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試験料を負担</a:t>
            </a:r>
            <a:r>
              <a:rPr lang="en-US" sz="2499" dirty="0" err="1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しています</a:t>
            </a:r>
            <a:r>
              <a:rPr lang="en-US" sz="2499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。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社員全員、IPA資格獲得を目指して自己啓発しています</a:t>
            </a:r>
            <a:r>
              <a:rPr lang="en-US" sz="2499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。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現在、IPA資格習得率は</a:t>
            </a:r>
            <a:r>
              <a:rPr lang="en-US" sz="2499" dirty="0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80％以上</a:t>
            </a:r>
            <a:r>
              <a:rPr lang="en-US" sz="2499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です。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99638" y="7863186"/>
            <a:ext cx="10235162" cy="685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資格手当制度</a:t>
            </a:r>
            <a:r>
              <a:rPr lang="en-US" sz="3999" dirty="0" err="1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を導入し、毎月支給しています</a:t>
            </a:r>
            <a:endParaRPr lang="en-US" sz="3999" dirty="0">
              <a:solidFill>
                <a:srgbClr val="293268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921214" y="8609180"/>
            <a:ext cx="4304209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（</a:t>
            </a:r>
            <a:r>
              <a:rPr lang="en-US" sz="2499" dirty="0" err="1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当社資格基準による</a:t>
            </a:r>
            <a:r>
              <a:rPr lang="en-US" sz="2499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）</a:t>
            </a:r>
          </a:p>
        </p:txBody>
      </p:sp>
      <p:sp>
        <p:nvSpPr>
          <p:cNvPr id="22" name="Freeform 22"/>
          <p:cNvSpPr/>
          <p:nvPr/>
        </p:nvSpPr>
        <p:spPr>
          <a:xfrm>
            <a:off x="14188630" y="355953"/>
            <a:ext cx="4099370" cy="4114800"/>
          </a:xfrm>
          <a:custGeom>
            <a:avLst/>
            <a:gdLst/>
            <a:ahLst/>
            <a:cxnLst/>
            <a:rect l="l" t="t" r="r" b="b"/>
            <a:pathLst>
              <a:path w="4099370" h="4114800">
                <a:moveTo>
                  <a:pt x="0" y="0"/>
                </a:moveTo>
                <a:lnTo>
                  <a:pt x="4099370" y="0"/>
                </a:lnTo>
                <a:lnTo>
                  <a:pt x="4099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6FFEC">
                <a:alpha val="100000"/>
              </a:srgbClr>
            </a:gs>
            <a:gs pos="100000">
              <a:srgbClr val="BFD5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8853" y="-2385601"/>
            <a:ext cx="17125891" cy="14753784"/>
            <a:chOff x="0" y="0"/>
            <a:chExt cx="22834521" cy="1967171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5677419" cy="19671712"/>
              <a:chOff x="0" y="0"/>
              <a:chExt cx="698500" cy="8764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98500" cy="876464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76464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73264"/>
                    </a:lnTo>
                    <a:lnTo>
                      <a:pt x="349250" y="876464"/>
                    </a:lnTo>
                    <a:lnTo>
                      <a:pt x="0" y="673264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82550"/>
                <a:ext cx="698500" cy="6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1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7157102" y="0"/>
              <a:ext cx="15677419" cy="19671712"/>
              <a:chOff x="0" y="0"/>
              <a:chExt cx="698500" cy="87646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98500" cy="876464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76464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73264"/>
                    </a:lnTo>
                    <a:lnTo>
                      <a:pt x="349250" y="876464"/>
                    </a:lnTo>
                    <a:lnTo>
                      <a:pt x="0" y="673264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82550"/>
                <a:ext cx="698500" cy="6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16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-515447" y="315986"/>
            <a:ext cx="4531500" cy="823371"/>
            <a:chOff x="0" y="0"/>
            <a:chExt cx="3354992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54993" cy="609600"/>
            </a:xfrm>
            <a:custGeom>
              <a:avLst/>
              <a:gdLst/>
              <a:ahLst/>
              <a:cxnLst/>
              <a:rect l="l" t="t" r="r" b="b"/>
              <a:pathLst>
                <a:path w="3354993" h="609600">
                  <a:moveTo>
                    <a:pt x="203200" y="0"/>
                  </a:moveTo>
                  <a:lnTo>
                    <a:pt x="3354993" y="0"/>
                  </a:lnTo>
                  <a:lnTo>
                    <a:pt x="3151793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E6FFEC">
                    <a:alpha val="100000"/>
                  </a:srgbClr>
                </a:gs>
                <a:gs pos="100000">
                  <a:srgbClr val="BFD5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171450"/>
              <a:ext cx="3151792" cy="781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27338" y="3536922"/>
            <a:ext cx="3527621" cy="5721378"/>
            <a:chOff x="0" y="0"/>
            <a:chExt cx="4703495" cy="762850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872872"/>
              <a:ext cx="4703495" cy="6755632"/>
              <a:chOff x="0" y="0"/>
              <a:chExt cx="929085" cy="133444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29085" cy="1334446"/>
              </a:xfrm>
              <a:custGeom>
                <a:avLst/>
                <a:gdLst/>
                <a:ahLst/>
                <a:cxnLst/>
                <a:rect l="l" t="t" r="r" b="b"/>
                <a:pathLst>
                  <a:path w="929085" h="1334446">
                    <a:moveTo>
                      <a:pt x="21947" y="0"/>
                    </a:moveTo>
                    <a:lnTo>
                      <a:pt x="907139" y="0"/>
                    </a:lnTo>
                    <a:cubicBezTo>
                      <a:pt x="919260" y="0"/>
                      <a:pt x="929085" y="9826"/>
                      <a:pt x="929085" y="21947"/>
                    </a:cubicBezTo>
                    <a:lnTo>
                      <a:pt x="929085" y="1312499"/>
                    </a:lnTo>
                    <a:cubicBezTo>
                      <a:pt x="929085" y="1318320"/>
                      <a:pt x="926773" y="1323902"/>
                      <a:pt x="922657" y="1328018"/>
                    </a:cubicBezTo>
                    <a:cubicBezTo>
                      <a:pt x="918542" y="1332134"/>
                      <a:pt x="912959" y="1334446"/>
                      <a:pt x="907139" y="1334446"/>
                    </a:cubicBezTo>
                    <a:lnTo>
                      <a:pt x="21947" y="1334446"/>
                    </a:lnTo>
                    <a:cubicBezTo>
                      <a:pt x="16126" y="1334446"/>
                      <a:pt x="10544" y="1332134"/>
                      <a:pt x="6428" y="1328018"/>
                    </a:cubicBezTo>
                    <a:cubicBezTo>
                      <a:pt x="2312" y="1323902"/>
                      <a:pt x="0" y="1318320"/>
                      <a:pt x="0" y="1312499"/>
                    </a:cubicBezTo>
                    <a:lnTo>
                      <a:pt x="0" y="21947"/>
                    </a:lnTo>
                    <a:cubicBezTo>
                      <a:pt x="0" y="16126"/>
                      <a:pt x="2312" y="10544"/>
                      <a:pt x="6428" y="6428"/>
                    </a:cubicBezTo>
                    <a:cubicBezTo>
                      <a:pt x="10544" y="2312"/>
                      <a:pt x="16126" y="0"/>
                      <a:pt x="21947" y="0"/>
                    </a:cubicBezTo>
                    <a:close/>
                  </a:path>
                </a:pathLst>
              </a:custGeom>
              <a:solidFill>
                <a:srgbClr val="DEF2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929085" cy="13915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16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074" y="0"/>
              <a:ext cx="4700421" cy="2122509"/>
              <a:chOff x="0" y="0"/>
              <a:chExt cx="928478" cy="41926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928478" cy="419261"/>
              </a:xfrm>
              <a:custGeom>
                <a:avLst/>
                <a:gdLst/>
                <a:ahLst/>
                <a:cxnLst/>
                <a:rect l="l" t="t" r="r" b="b"/>
                <a:pathLst>
                  <a:path w="928478" h="419261">
                    <a:moveTo>
                      <a:pt x="112001" y="0"/>
                    </a:moveTo>
                    <a:lnTo>
                      <a:pt x="816478" y="0"/>
                    </a:lnTo>
                    <a:cubicBezTo>
                      <a:pt x="846182" y="0"/>
                      <a:pt x="874670" y="11800"/>
                      <a:pt x="895674" y="32804"/>
                    </a:cubicBezTo>
                    <a:cubicBezTo>
                      <a:pt x="916678" y="53808"/>
                      <a:pt x="928478" y="82296"/>
                      <a:pt x="928478" y="112001"/>
                    </a:cubicBezTo>
                    <a:lnTo>
                      <a:pt x="928478" y="307260"/>
                    </a:lnTo>
                    <a:cubicBezTo>
                      <a:pt x="928478" y="336965"/>
                      <a:pt x="916678" y="365452"/>
                      <a:pt x="895674" y="386457"/>
                    </a:cubicBezTo>
                    <a:cubicBezTo>
                      <a:pt x="874670" y="407461"/>
                      <a:pt x="846182" y="419261"/>
                      <a:pt x="816478" y="419261"/>
                    </a:cubicBezTo>
                    <a:lnTo>
                      <a:pt x="112001" y="419261"/>
                    </a:lnTo>
                    <a:cubicBezTo>
                      <a:pt x="82296" y="419261"/>
                      <a:pt x="53808" y="407461"/>
                      <a:pt x="32804" y="386457"/>
                    </a:cubicBezTo>
                    <a:cubicBezTo>
                      <a:pt x="11800" y="365452"/>
                      <a:pt x="0" y="336965"/>
                      <a:pt x="0" y="307260"/>
                    </a:cubicBezTo>
                    <a:lnTo>
                      <a:pt x="0" y="112001"/>
                    </a:lnTo>
                    <a:cubicBezTo>
                      <a:pt x="0" y="82296"/>
                      <a:pt x="11800" y="53808"/>
                      <a:pt x="32804" y="32804"/>
                    </a:cubicBezTo>
                    <a:cubicBezTo>
                      <a:pt x="53808" y="11800"/>
                      <a:pt x="82296" y="0"/>
                      <a:pt x="112001" y="0"/>
                    </a:cubicBezTo>
                    <a:close/>
                  </a:path>
                </a:pathLst>
              </a:custGeom>
              <a:solidFill>
                <a:srgbClr val="BEDBE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171450"/>
                <a:ext cx="928478" cy="590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603134" y="2250351"/>
              <a:ext cx="3582995" cy="5073268"/>
            </a:xfrm>
            <a:custGeom>
              <a:avLst/>
              <a:gdLst/>
              <a:ahLst/>
              <a:cxnLst/>
              <a:rect l="l" t="t" r="r" b="b"/>
              <a:pathLst>
                <a:path w="3582995" h="5073268">
                  <a:moveTo>
                    <a:pt x="0" y="0"/>
                  </a:moveTo>
                  <a:lnTo>
                    <a:pt x="3582995" y="0"/>
                  </a:lnTo>
                  <a:lnTo>
                    <a:pt x="3582995" y="5073268"/>
                  </a:lnTo>
                  <a:lnTo>
                    <a:pt x="0" y="5073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379009" y="3551619"/>
            <a:ext cx="3529981" cy="5721378"/>
            <a:chOff x="0" y="0"/>
            <a:chExt cx="4706641" cy="7628504"/>
          </a:xfrm>
        </p:grpSpPr>
        <p:grpSp>
          <p:nvGrpSpPr>
            <p:cNvPr id="21" name="Group 21"/>
            <p:cNvGrpSpPr/>
            <p:nvPr/>
          </p:nvGrpSpPr>
          <p:grpSpPr>
            <a:xfrm>
              <a:off x="3146" y="872872"/>
              <a:ext cx="4703495" cy="6755632"/>
              <a:chOff x="0" y="0"/>
              <a:chExt cx="929085" cy="133444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929085" cy="1334446"/>
              </a:xfrm>
              <a:custGeom>
                <a:avLst/>
                <a:gdLst/>
                <a:ahLst/>
                <a:cxnLst/>
                <a:rect l="l" t="t" r="r" b="b"/>
                <a:pathLst>
                  <a:path w="929085" h="1334446">
                    <a:moveTo>
                      <a:pt x="21947" y="0"/>
                    </a:moveTo>
                    <a:lnTo>
                      <a:pt x="907139" y="0"/>
                    </a:lnTo>
                    <a:cubicBezTo>
                      <a:pt x="919260" y="0"/>
                      <a:pt x="929085" y="9826"/>
                      <a:pt x="929085" y="21947"/>
                    </a:cubicBezTo>
                    <a:lnTo>
                      <a:pt x="929085" y="1312499"/>
                    </a:lnTo>
                    <a:cubicBezTo>
                      <a:pt x="929085" y="1318320"/>
                      <a:pt x="926773" y="1323902"/>
                      <a:pt x="922657" y="1328018"/>
                    </a:cubicBezTo>
                    <a:cubicBezTo>
                      <a:pt x="918542" y="1332134"/>
                      <a:pt x="912959" y="1334446"/>
                      <a:pt x="907139" y="1334446"/>
                    </a:cubicBezTo>
                    <a:lnTo>
                      <a:pt x="21947" y="1334446"/>
                    </a:lnTo>
                    <a:cubicBezTo>
                      <a:pt x="16126" y="1334446"/>
                      <a:pt x="10544" y="1332134"/>
                      <a:pt x="6428" y="1328018"/>
                    </a:cubicBezTo>
                    <a:cubicBezTo>
                      <a:pt x="2312" y="1323902"/>
                      <a:pt x="0" y="1318320"/>
                      <a:pt x="0" y="1312499"/>
                    </a:cubicBezTo>
                    <a:lnTo>
                      <a:pt x="0" y="21947"/>
                    </a:lnTo>
                    <a:cubicBezTo>
                      <a:pt x="0" y="16126"/>
                      <a:pt x="2312" y="10544"/>
                      <a:pt x="6428" y="6428"/>
                    </a:cubicBezTo>
                    <a:cubicBezTo>
                      <a:pt x="10544" y="2312"/>
                      <a:pt x="16126" y="0"/>
                      <a:pt x="21947" y="0"/>
                    </a:cubicBezTo>
                    <a:close/>
                  </a:path>
                </a:pathLst>
              </a:custGeom>
              <a:solidFill>
                <a:srgbClr val="DEF2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57150"/>
                <a:ext cx="929085" cy="13915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16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0"/>
              <a:ext cx="4700421" cy="2122509"/>
              <a:chOff x="0" y="0"/>
              <a:chExt cx="928478" cy="41926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928478" cy="419261"/>
              </a:xfrm>
              <a:custGeom>
                <a:avLst/>
                <a:gdLst/>
                <a:ahLst/>
                <a:cxnLst/>
                <a:rect l="l" t="t" r="r" b="b"/>
                <a:pathLst>
                  <a:path w="928478" h="419261">
                    <a:moveTo>
                      <a:pt x="112001" y="0"/>
                    </a:moveTo>
                    <a:lnTo>
                      <a:pt x="816478" y="0"/>
                    </a:lnTo>
                    <a:cubicBezTo>
                      <a:pt x="846182" y="0"/>
                      <a:pt x="874670" y="11800"/>
                      <a:pt x="895674" y="32804"/>
                    </a:cubicBezTo>
                    <a:cubicBezTo>
                      <a:pt x="916678" y="53808"/>
                      <a:pt x="928478" y="82296"/>
                      <a:pt x="928478" y="112001"/>
                    </a:cubicBezTo>
                    <a:lnTo>
                      <a:pt x="928478" y="307260"/>
                    </a:lnTo>
                    <a:cubicBezTo>
                      <a:pt x="928478" y="336965"/>
                      <a:pt x="916678" y="365452"/>
                      <a:pt x="895674" y="386457"/>
                    </a:cubicBezTo>
                    <a:cubicBezTo>
                      <a:pt x="874670" y="407461"/>
                      <a:pt x="846182" y="419261"/>
                      <a:pt x="816478" y="419261"/>
                    </a:cubicBezTo>
                    <a:lnTo>
                      <a:pt x="112001" y="419261"/>
                    </a:lnTo>
                    <a:cubicBezTo>
                      <a:pt x="82296" y="419261"/>
                      <a:pt x="53808" y="407461"/>
                      <a:pt x="32804" y="386457"/>
                    </a:cubicBezTo>
                    <a:cubicBezTo>
                      <a:pt x="11800" y="365452"/>
                      <a:pt x="0" y="336965"/>
                      <a:pt x="0" y="307260"/>
                    </a:cubicBezTo>
                    <a:lnTo>
                      <a:pt x="0" y="112001"/>
                    </a:lnTo>
                    <a:cubicBezTo>
                      <a:pt x="0" y="82296"/>
                      <a:pt x="11800" y="53808"/>
                      <a:pt x="32804" y="32804"/>
                    </a:cubicBezTo>
                    <a:cubicBezTo>
                      <a:pt x="53808" y="11800"/>
                      <a:pt x="82296" y="0"/>
                      <a:pt x="112001" y="0"/>
                    </a:cubicBezTo>
                    <a:close/>
                  </a:path>
                </a:pathLst>
              </a:custGeom>
              <a:solidFill>
                <a:srgbClr val="BEDBE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171450"/>
                <a:ext cx="928478" cy="590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 rot="5400000">
              <a:off x="-215111" y="2987111"/>
              <a:ext cx="5130643" cy="3657122"/>
            </a:xfrm>
            <a:custGeom>
              <a:avLst/>
              <a:gdLst/>
              <a:ahLst/>
              <a:cxnLst/>
              <a:rect l="l" t="t" r="r" b="b"/>
              <a:pathLst>
                <a:path w="5130643" h="3657122">
                  <a:moveTo>
                    <a:pt x="0" y="0"/>
                  </a:moveTo>
                  <a:lnTo>
                    <a:pt x="5130643" y="0"/>
                  </a:lnTo>
                  <a:lnTo>
                    <a:pt x="5130643" y="3657122"/>
                  </a:lnTo>
                  <a:lnTo>
                    <a:pt x="0" y="3657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00056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833486" y="3551619"/>
            <a:ext cx="3534646" cy="5721378"/>
            <a:chOff x="0" y="0"/>
            <a:chExt cx="4712861" cy="7628504"/>
          </a:xfrm>
        </p:grpSpPr>
        <p:grpSp>
          <p:nvGrpSpPr>
            <p:cNvPr id="29" name="Group 29"/>
            <p:cNvGrpSpPr/>
            <p:nvPr/>
          </p:nvGrpSpPr>
          <p:grpSpPr>
            <a:xfrm>
              <a:off x="9366" y="872872"/>
              <a:ext cx="4703495" cy="6755632"/>
              <a:chOff x="0" y="0"/>
              <a:chExt cx="929085" cy="133444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929085" cy="1334446"/>
              </a:xfrm>
              <a:custGeom>
                <a:avLst/>
                <a:gdLst/>
                <a:ahLst/>
                <a:cxnLst/>
                <a:rect l="l" t="t" r="r" b="b"/>
                <a:pathLst>
                  <a:path w="929085" h="1334446">
                    <a:moveTo>
                      <a:pt x="21947" y="0"/>
                    </a:moveTo>
                    <a:lnTo>
                      <a:pt x="907139" y="0"/>
                    </a:lnTo>
                    <a:cubicBezTo>
                      <a:pt x="919260" y="0"/>
                      <a:pt x="929085" y="9826"/>
                      <a:pt x="929085" y="21947"/>
                    </a:cubicBezTo>
                    <a:lnTo>
                      <a:pt x="929085" y="1312499"/>
                    </a:lnTo>
                    <a:cubicBezTo>
                      <a:pt x="929085" y="1318320"/>
                      <a:pt x="926773" y="1323902"/>
                      <a:pt x="922657" y="1328018"/>
                    </a:cubicBezTo>
                    <a:cubicBezTo>
                      <a:pt x="918542" y="1332134"/>
                      <a:pt x="912959" y="1334446"/>
                      <a:pt x="907139" y="1334446"/>
                    </a:cubicBezTo>
                    <a:lnTo>
                      <a:pt x="21947" y="1334446"/>
                    </a:lnTo>
                    <a:cubicBezTo>
                      <a:pt x="16126" y="1334446"/>
                      <a:pt x="10544" y="1332134"/>
                      <a:pt x="6428" y="1328018"/>
                    </a:cubicBezTo>
                    <a:cubicBezTo>
                      <a:pt x="2312" y="1323902"/>
                      <a:pt x="0" y="1318320"/>
                      <a:pt x="0" y="1312499"/>
                    </a:cubicBezTo>
                    <a:lnTo>
                      <a:pt x="0" y="21947"/>
                    </a:lnTo>
                    <a:cubicBezTo>
                      <a:pt x="0" y="16126"/>
                      <a:pt x="2312" y="10544"/>
                      <a:pt x="6428" y="6428"/>
                    </a:cubicBezTo>
                    <a:cubicBezTo>
                      <a:pt x="10544" y="2312"/>
                      <a:pt x="16126" y="0"/>
                      <a:pt x="21947" y="0"/>
                    </a:cubicBezTo>
                    <a:close/>
                  </a:path>
                </a:pathLst>
              </a:custGeom>
              <a:solidFill>
                <a:srgbClr val="DEF2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57150"/>
                <a:ext cx="929085" cy="13915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16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0" y="0"/>
              <a:ext cx="4700421" cy="2122509"/>
              <a:chOff x="0" y="0"/>
              <a:chExt cx="928478" cy="41926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928478" cy="419261"/>
              </a:xfrm>
              <a:custGeom>
                <a:avLst/>
                <a:gdLst/>
                <a:ahLst/>
                <a:cxnLst/>
                <a:rect l="l" t="t" r="r" b="b"/>
                <a:pathLst>
                  <a:path w="928478" h="419261">
                    <a:moveTo>
                      <a:pt x="112001" y="0"/>
                    </a:moveTo>
                    <a:lnTo>
                      <a:pt x="816478" y="0"/>
                    </a:lnTo>
                    <a:cubicBezTo>
                      <a:pt x="846182" y="0"/>
                      <a:pt x="874670" y="11800"/>
                      <a:pt x="895674" y="32804"/>
                    </a:cubicBezTo>
                    <a:cubicBezTo>
                      <a:pt x="916678" y="53808"/>
                      <a:pt x="928478" y="82296"/>
                      <a:pt x="928478" y="112001"/>
                    </a:cubicBezTo>
                    <a:lnTo>
                      <a:pt x="928478" y="307260"/>
                    </a:lnTo>
                    <a:cubicBezTo>
                      <a:pt x="928478" y="336965"/>
                      <a:pt x="916678" y="365452"/>
                      <a:pt x="895674" y="386457"/>
                    </a:cubicBezTo>
                    <a:cubicBezTo>
                      <a:pt x="874670" y="407461"/>
                      <a:pt x="846182" y="419261"/>
                      <a:pt x="816478" y="419261"/>
                    </a:cubicBezTo>
                    <a:lnTo>
                      <a:pt x="112001" y="419261"/>
                    </a:lnTo>
                    <a:cubicBezTo>
                      <a:pt x="82296" y="419261"/>
                      <a:pt x="53808" y="407461"/>
                      <a:pt x="32804" y="386457"/>
                    </a:cubicBezTo>
                    <a:cubicBezTo>
                      <a:pt x="11800" y="365452"/>
                      <a:pt x="0" y="336965"/>
                      <a:pt x="0" y="307260"/>
                    </a:cubicBezTo>
                    <a:lnTo>
                      <a:pt x="0" y="112001"/>
                    </a:lnTo>
                    <a:cubicBezTo>
                      <a:pt x="0" y="82296"/>
                      <a:pt x="11800" y="53808"/>
                      <a:pt x="32804" y="32804"/>
                    </a:cubicBezTo>
                    <a:cubicBezTo>
                      <a:pt x="53808" y="11800"/>
                      <a:pt x="82296" y="0"/>
                      <a:pt x="112001" y="0"/>
                    </a:cubicBezTo>
                    <a:close/>
                  </a:path>
                </a:pathLst>
              </a:custGeom>
              <a:solidFill>
                <a:srgbClr val="BEDBE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-171450"/>
                <a:ext cx="928478" cy="590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5" name="Freeform 35"/>
            <p:cNvSpPr/>
            <p:nvPr/>
          </p:nvSpPr>
          <p:spPr>
            <a:xfrm>
              <a:off x="564933" y="2307726"/>
              <a:ext cx="3582995" cy="5073268"/>
            </a:xfrm>
            <a:custGeom>
              <a:avLst/>
              <a:gdLst/>
              <a:ahLst/>
              <a:cxnLst/>
              <a:rect l="l" t="t" r="r" b="b"/>
              <a:pathLst>
                <a:path w="3582995" h="5073268">
                  <a:moveTo>
                    <a:pt x="0" y="0"/>
                  </a:moveTo>
                  <a:lnTo>
                    <a:pt x="3582995" y="0"/>
                  </a:lnTo>
                  <a:lnTo>
                    <a:pt x="3582995" y="5073268"/>
                  </a:lnTo>
                  <a:lnTo>
                    <a:pt x="0" y="5073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819150" y="504825"/>
            <a:ext cx="7029817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800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当社の取り組み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750303" y="1519332"/>
            <a:ext cx="14773471" cy="1678188"/>
            <a:chOff x="0" y="-285750"/>
            <a:chExt cx="19697961" cy="2237584"/>
          </a:xfrm>
        </p:grpSpPr>
        <p:sp>
          <p:nvSpPr>
            <p:cNvPr id="38" name="TextBox 38"/>
            <p:cNvSpPr txBox="1"/>
            <p:nvPr/>
          </p:nvSpPr>
          <p:spPr>
            <a:xfrm>
              <a:off x="0" y="716452"/>
              <a:ext cx="19697961" cy="1235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49"/>
                </a:lnSpc>
              </a:pPr>
              <a:r>
                <a:rPr lang="ja-JP" altLang="en-US" sz="2499" dirty="0">
                  <a:solidFill>
                    <a:schemeClr val="tx2"/>
                  </a:solidFill>
                  <a:latin typeface="Tazugane Gothic Light"/>
                  <a:ea typeface="Tazugane Gothic Light"/>
                  <a:cs typeface="Tazugane Gothic Light"/>
                  <a:sym typeface="Tazugane Gothic Light"/>
                </a:rPr>
                <a:t>当社では、会社経営者自ら</a:t>
              </a:r>
              <a:r>
                <a:rPr lang="en-US" sz="2499" dirty="0" err="1">
                  <a:solidFill>
                    <a:srgbClr val="F54EA2"/>
                  </a:solidFill>
                  <a:latin typeface="Tazugane Gothic Light"/>
                  <a:ea typeface="Tazugane Gothic Light"/>
                  <a:cs typeface="Tazugane Gothic Light"/>
                  <a:sym typeface="Tazugane Gothic Light"/>
                </a:rPr>
                <a:t>健康経営アドバイザー</a:t>
              </a:r>
              <a:r>
                <a:rPr lang="en-US" sz="2499" dirty="0" err="1">
                  <a:solidFill>
                    <a:srgbClr val="384665"/>
                  </a:solidFill>
                  <a:latin typeface="Tazugane Gothic Light"/>
                  <a:ea typeface="Tazugane Gothic Light"/>
                  <a:cs typeface="Tazugane Gothic Light"/>
                  <a:sym typeface="Tazugane Gothic Light"/>
                </a:rPr>
                <a:t>の資格も取得し</a:t>
              </a:r>
              <a:endParaRPr lang="en-US" sz="2499" dirty="0">
                <a:solidFill>
                  <a:srgbClr val="384665"/>
                </a:solidFill>
                <a:latin typeface="Tazugane Gothic Light"/>
                <a:ea typeface="Tazugane Gothic Light"/>
                <a:cs typeface="Tazugane Gothic Light"/>
                <a:sym typeface="Tazugane Gothic Light"/>
              </a:endParaRPr>
            </a:p>
            <a:p>
              <a:pPr algn="l">
                <a:lnSpc>
                  <a:spcPts val="3749"/>
                </a:lnSpc>
              </a:pPr>
              <a:r>
                <a:rPr lang="en-US" sz="2499" dirty="0" err="1">
                  <a:solidFill>
                    <a:srgbClr val="384665"/>
                  </a:solidFill>
                  <a:latin typeface="Tazugane Gothic Light"/>
                  <a:ea typeface="Tazugane Gothic Light"/>
                  <a:cs typeface="Tazugane Gothic Light"/>
                  <a:sym typeface="Tazugane Gothic Light"/>
                </a:rPr>
                <a:t>社員の健康</a:t>
              </a:r>
              <a:r>
                <a:rPr lang="ja-JP" altLang="en-US" sz="2499" dirty="0">
                  <a:solidFill>
                    <a:srgbClr val="384665"/>
                  </a:solidFill>
                  <a:latin typeface="Tazugane Gothic Light"/>
                  <a:ea typeface="Tazugane Gothic Light"/>
                  <a:cs typeface="Tazugane Gothic Light"/>
                  <a:sym typeface="Tazugane Gothic Light"/>
                </a:rPr>
                <a:t>と働く環境を</a:t>
              </a:r>
              <a:r>
                <a:rPr lang="en-US" sz="2499" dirty="0" err="1">
                  <a:solidFill>
                    <a:srgbClr val="384665"/>
                  </a:solidFill>
                  <a:latin typeface="Tazugane Gothic Light"/>
                  <a:ea typeface="Tazugane Gothic Light"/>
                  <a:cs typeface="Tazugane Gothic Light"/>
                  <a:sym typeface="Tazugane Gothic Light"/>
                </a:rPr>
                <a:t>大切にする</a:t>
              </a:r>
              <a:r>
                <a:rPr lang="ja-JP" altLang="en-US" sz="2499" dirty="0">
                  <a:solidFill>
                    <a:srgbClr val="384665"/>
                  </a:solidFill>
                  <a:latin typeface="Tazugane Gothic Light"/>
                  <a:ea typeface="Tazugane Gothic Light"/>
                  <a:cs typeface="Tazugane Gothic Light"/>
                  <a:sym typeface="Tazugane Gothic Light"/>
                </a:rPr>
                <a:t>職場</a:t>
              </a:r>
              <a:r>
                <a:rPr lang="en-US" sz="2499" dirty="0" err="1">
                  <a:solidFill>
                    <a:srgbClr val="384665"/>
                  </a:solidFill>
                  <a:latin typeface="Tazugane Gothic Light"/>
                  <a:ea typeface="Tazugane Gothic Light"/>
                  <a:cs typeface="Tazugane Gothic Light"/>
                  <a:sym typeface="Tazugane Gothic Light"/>
                </a:rPr>
                <a:t>作りをしています</a:t>
              </a:r>
              <a:endParaRPr lang="en-US" sz="2499" dirty="0">
                <a:solidFill>
                  <a:srgbClr val="384665"/>
                </a:solidFill>
                <a:latin typeface="Tazugane Gothic Light"/>
                <a:ea typeface="Tazugane Gothic Light"/>
                <a:cs typeface="Tazugane Gothic Light"/>
                <a:sym typeface="Tazugane Gothic Light"/>
              </a:endParaRP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285750"/>
              <a:ext cx="19697961" cy="9368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en-US" sz="3200" b="1">
                  <a:solidFill>
                    <a:srgbClr val="384665"/>
                  </a:solidFill>
                  <a:latin typeface="Tazugane Gothic Medium"/>
                  <a:ea typeface="Tazugane Gothic Medium"/>
                  <a:cs typeface="Tazugane Gothic Medium"/>
                  <a:sym typeface="Tazugane Gothic Medium"/>
                </a:rPr>
                <a:t>当社は快適な会社づくりのため、様々な取り組みを行っています</a:t>
              </a: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2011182" y="3955943"/>
            <a:ext cx="3351092" cy="428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健康経営優良法人認定</a:t>
            </a:r>
            <a:endParaRPr lang="en-US" sz="2499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2776236" y="3778010"/>
            <a:ext cx="3675446" cy="1213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ふくやま</a:t>
            </a:r>
            <a:endParaRPr lang="en-US" sz="2300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  <a:p>
            <a:pPr algn="ctr">
              <a:lnSpc>
                <a:spcPts val="3220"/>
              </a:lnSpc>
            </a:pPr>
            <a:r>
              <a:rPr lang="en-US" sz="2300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ワーク・ライフ・バランス</a:t>
            </a:r>
            <a:endParaRPr lang="en-US" sz="2300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  <a:p>
            <a:pPr algn="ctr">
              <a:lnSpc>
                <a:spcPts val="3220"/>
              </a:lnSpc>
            </a:pPr>
            <a:r>
              <a:rPr lang="en-US" sz="2300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認定</a:t>
            </a:r>
            <a:endParaRPr lang="en-US" sz="2300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7867236" y="3920961"/>
            <a:ext cx="2645852" cy="87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広島県働き方改革</a:t>
            </a:r>
            <a:endParaRPr lang="en-US" sz="2499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  <a:p>
            <a:pPr algn="ctr">
              <a:lnSpc>
                <a:spcPts val="3499"/>
              </a:lnSpc>
            </a:pPr>
            <a:r>
              <a:rPr lang="en-US" sz="249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実践企業認定</a:t>
            </a:r>
            <a:endParaRPr lang="en-US" sz="2499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2568356" y="4455664"/>
            <a:ext cx="2242807" cy="428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※</a:t>
            </a:r>
            <a:r>
              <a:rPr lang="ja-JP" altLang="en-US" sz="2499" dirty="0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９</a:t>
            </a:r>
            <a:r>
              <a:rPr lang="en-US" sz="2499" dirty="0" err="1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年連続認定</a:t>
            </a:r>
            <a:endParaRPr lang="en-US" sz="2499" dirty="0">
              <a:solidFill>
                <a:srgbClr val="F54EA2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6FFEC">
                <a:alpha val="100000"/>
              </a:srgbClr>
            </a:gs>
            <a:gs pos="100000">
              <a:srgbClr val="BFD5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77172" y="147940"/>
            <a:ext cx="4150725" cy="1170731"/>
            <a:chOff x="101600" y="-257175"/>
            <a:chExt cx="3073078" cy="866775"/>
          </a:xfrm>
        </p:grpSpPr>
        <p:sp>
          <p:nvSpPr>
            <p:cNvPr id="3" name="Freeform 3"/>
            <p:cNvSpPr/>
            <p:nvPr/>
          </p:nvSpPr>
          <p:spPr>
            <a:xfrm>
              <a:off x="101600" y="-128588"/>
              <a:ext cx="3073078" cy="609600"/>
            </a:xfrm>
            <a:custGeom>
              <a:avLst/>
              <a:gdLst/>
              <a:ahLst/>
              <a:cxnLst/>
              <a:rect l="l" t="t" r="r" b="b"/>
              <a:pathLst>
                <a:path w="3073078" h="609600">
                  <a:moveTo>
                    <a:pt x="203200" y="0"/>
                  </a:moveTo>
                  <a:lnTo>
                    <a:pt x="3073078" y="0"/>
                  </a:lnTo>
                  <a:lnTo>
                    <a:pt x="2869878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E6FFEC">
                    <a:alpha val="100000"/>
                  </a:srgbClr>
                </a:gs>
                <a:gs pos="100000">
                  <a:srgbClr val="BFD5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257175"/>
              <a:ext cx="2869878" cy="866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dirty="0">
                  <a:solidFill>
                    <a:srgbClr val="293268"/>
                  </a:solidFill>
                  <a:latin typeface="Tazugane Gothic"/>
                  <a:ea typeface="Tazugane Gothic"/>
                  <a:cs typeface="Tazugane Gothic"/>
                  <a:sym typeface="Tazugane Gothic"/>
                </a:rPr>
                <a:t>8.社内写真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3049" y="1619844"/>
            <a:ext cx="3290345" cy="5908879"/>
            <a:chOff x="0" y="0"/>
            <a:chExt cx="4387127" cy="78785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13000" r="13000"/>
            <a:stretch>
              <a:fillRect/>
            </a:stretch>
          </p:blipFill>
          <p:spPr>
            <a:xfrm>
              <a:off x="0" y="0"/>
              <a:ext cx="4387127" cy="787850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3549007" y="7860463"/>
            <a:ext cx="6027041" cy="2460201"/>
            <a:chOff x="0" y="0"/>
            <a:chExt cx="8036054" cy="328026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32761" b="12813"/>
            <a:stretch>
              <a:fillRect/>
            </a:stretch>
          </p:blipFill>
          <p:spPr>
            <a:xfrm>
              <a:off x="0" y="0"/>
              <a:ext cx="8036054" cy="3280267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9576048" y="-2082107"/>
            <a:ext cx="8711952" cy="5128395"/>
            <a:chOff x="0" y="27348"/>
            <a:chExt cx="8513785" cy="416383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l="-326" t="-16800" r="326" b="51590"/>
            <a:stretch>
              <a:fillRect/>
            </a:stretch>
          </p:blipFill>
          <p:spPr>
            <a:xfrm>
              <a:off x="0" y="27348"/>
              <a:ext cx="8513785" cy="4163833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0663466" y="6770991"/>
            <a:ext cx="2655199" cy="2845805"/>
            <a:chOff x="0" y="0"/>
            <a:chExt cx="3540266" cy="3794406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t="9674" b="9674"/>
            <a:stretch>
              <a:fillRect/>
            </a:stretch>
          </p:blipFill>
          <p:spPr>
            <a:xfrm>
              <a:off x="0" y="0"/>
              <a:ext cx="3540266" cy="3794406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14298015" y="3732487"/>
            <a:ext cx="3290345" cy="5884308"/>
            <a:chOff x="0" y="0"/>
            <a:chExt cx="4387127" cy="784574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 l="14853" r="24750" b="18992"/>
            <a:stretch>
              <a:fillRect/>
            </a:stretch>
          </p:blipFill>
          <p:spPr>
            <a:xfrm>
              <a:off x="0" y="0"/>
              <a:ext cx="4387127" cy="7845745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4930593" y="601724"/>
            <a:ext cx="2690792" cy="2671842"/>
            <a:chOff x="0" y="0"/>
            <a:chExt cx="3587723" cy="3562456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7"/>
            <a:srcRect t="13639" r="3265" b="14321"/>
            <a:stretch>
              <a:fillRect/>
            </a:stretch>
          </p:blipFill>
          <p:spPr>
            <a:xfrm>
              <a:off x="0" y="0"/>
              <a:ext cx="3587723" cy="3562456"/>
            </a:xfrm>
            <a:prstGeom prst="rect">
              <a:avLst/>
            </a:prstGeom>
          </p:spPr>
        </p:pic>
      </p:grpSp>
      <p:sp>
        <p:nvSpPr>
          <p:cNvPr id="17" name="TextBox 17"/>
          <p:cNvSpPr txBox="1"/>
          <p:nvPr/>
        </p:nvSpPr>
        <p:spPr>
          <a:xfrm>
            <a:off x="4065440" y="4262506"/>
            <a:ext cx="10157120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30"/>
              </a:lnSpc>
            </a:pPr>
            <a:r>
              <a:rPr lang="en-US" sz="7025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日々の写真で</a:t>
            </a:r>
            <a:endParaRPr lang="en-US" sz="7025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  <a:p>
            <a:pPr marL="0" lvl="0" indent="0" algn="ctr">
              <a:lnSpc>
                <a:spcPts val="8430"/>
              </a:lnSpc>
              <a:spcBef>
                <a:spcPct val="0"/>
              </a:spcBef>
            </a:pPr>
            <a:r>
              <a:rPr lang="en-US" sz="7025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社内報も作成しています</a:t>
            </a:r>
            <a:endParaRPr lang="en-US" sz="7025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934475" y="3293630"/>
            <a:ext cx="2279809" cy="613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35"/>
              </a:lnSpc>
            </a:pPr>
            <a:r>
              <a:rPr lang="en-US" sz="1739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10周年記念で食事会を</a:t>
            </a:r>
          </a:p>
          <a:p>
            <a:pPr algn="l">
              <a:lnSpc>
                <a:spcPts val="2435"/>
              </a:lnSpc>
            </a:pPr>
            <a:r>
              <a:rPr lang="en-US" sz="1739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開催しました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616661" y="3119445"/>
            <a:ext cx="5913142" cy="308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35"/>
              </a:lnSpc>
            </a:pPr>
            <a:r>
              <a:rPr lang="en-US" sz="1739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株式会社フィッツ外観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302729" y="3424245"/>
            <a:ext cx="5913142" cy="308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35"/>
              </a:lnSpc>
            </a:pPr>
            <a:r>
              <a:rPr lang="en-US" sz="1739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季節感のある行事を大切にしています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663466" y="9616796"/>
            <a:ext cx="5913142" cy="308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35"/>
              </a:lnSpc>
            </a:pPr>
            <a:r>
              <a:rPr lang="en-US" sz="1739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各イベントにも積極的に参加しています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660090" y="7577263"/>
            <a:ext cx="5913142" cy="308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35"/>
              </a:lnSpc>
            </a:pPr>
            <a:r>
              <a:rPr lang="en-US" sz="1739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ドローンで撮影した写真です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3049" y="7555171"/>
            <a:ext cx="5913142" cy="613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35"/>
              </a:lnSpc>
            </a:pPr>
            <a:r>
              <a:rPr lang="en-US" sz="1739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1DAY＆5DAYSインターンシップも</a:t>
            </a:r>
          </a:p>
          <a:p>
            <a:pPr algn="l">
              <a:lnSpc>
                <a:spcPts val="2435"/>
              </a:lnSpc>
            </a:pPr>
            <a:r>
              <a:rPr lang="en-US" sz="1739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随時受け付けています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6FFEC">
                <a:alpha val="100000"/>
              </a:srgbClr>
            </a:gs>
            <a:gs pos="100000">
              <a:srgbClr val="BFD5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1055" y="-1634344"/>
            <a:ext cx="17125891" cy="14753784"/>
            <a:chOff x="0" y="0"/>
            <a:chExt cx="22834521" cy="1967171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5677419" cy="19671712"/>
              <a:chOff x="0" y="0"/>
              <a:chExt cx="698500" cy="8764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98500" cy="876464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76464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73264"/>
                    </a:lnTo>
                    <a:lnTo>
                      <a:pt x="349250" y="876464"/>
                    </a:lnTo>
                    <a:lnTo>
                      <a:pt x="0" y="673264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82550"/>
                <a:ext cx="698500" cy="6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1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7157102" y="0"/>
              <a:ext cx="15677419" cy="19671712"/>
              <a:chOff x="0" y="0"/>
              <a:chExt cx="698500" cy="87646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98500" cy="876464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76464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73264"/>
                    </a:lnTo>
                    <a:lnTo>
                      <a:pt x="349250" y="876464"/>
                    </a:lnTo>
                    <a:lnTo>
                      <a:pt x="0" y="673264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82550"/>
                <a:ext cx="698500" cy="6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16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-1046662" y="281314"/>
            <a:ext cx="10837283" cy="775473"/>
            <a:chOff x="0" y="0"/>
            <a:chExt cx="8023614" cy="5741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23614" cy="574138"/>
            </a:xfrm>
            <a:custGeom>
              <a:avLst/>
              <a:gdLst/>
              <a:ahLst/>
              <a:cxnLst/>
              <a:rect l="l" t="t" r="r" b="b"/>
              <a:pathLst>
                <a:path w="8023614" h="574138">
                  <a:moveTo>
                    <a:pt x="203200" y="0"/>
                  </a:moveTo>
                  <a:lnTo>
                    <a:pt x="8023614" y="0"/>
                  </a:lnTo>
                  <a:lnTo>
                    <a:pt x="7820414" y="574138"/>
                  </a:lnTo>
                  <a:lnTo>
                    <a:pt x="0" y="574138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E6FFEC">
                    <a:alpha val="100000"/>
                  </a:srgbClr>
                </a:gs>
                <a:gs pos="100000">
                  <a:srgbClr val="BFD5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171450"/>
              <a:ext cx="7820414" cy="745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9813" y="4721386"/>
            <a:ext cx="16068374" cy="5198528"/>
            <a:chOff x="0" y="0"/>
            <a:chExt cx="21424499" cy="6931371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1424499" cy="3529387"/>
              <a:chOff x="0" y="0"/>
              <a:chExt cx="4232000" cy="69716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232000" cy="697163"/>
              </a:xfrm>
              <a:custGeom>
                <a:avLst/>
                <a:gdLst/>
                <a:ahLst/>
                <a:cxnLst/>
                <a:rect l="l" t="t" r="r" b="b"/>
                <a:pathLst>
                  <a:path w="4232000" h="697163">
                    <a:moveTo>
                      <a:pt x="4818" y="0"/>
                    </a:moveTo>
                    <a:lnTo>
                      <a:pt x="4227182" y="0"/>
                    </a:lnTo>
                    <a:cubicBezTo>
                      <a:pt x="4229843" y="0"/>
                      <a:pt x="4232000" y="2157"/>
                      <a:pt x="4232000" y="4818"/>
                    </a:cubicBezTo>
                    <a:lnTo>
                      <a:pt x="4232000" y="692345"/>
                    </a:lnTo>
                    <a:cubicBezTo>
                      <a:pt x="4232000" y="693622"/>
                      <a:pt x="4231492" y="694848"/>
                      <a:pt x="4230589" y="695752"/>
                    </a:cubicBezTo>
                    <a:cubicBezTo>
                      <a:pt x="4229685" y="696655"/>
                      <a:pt x="4228460" y="697163"/>
                      <a:pt x="4227182" y="697163"/>
                    </a:cubicBezTo>
                    <a:lnTo>
                      <a:pt x="4818" y="697163"/>
                    </a:lnTo>
                    <a:cubicBezTo>
                      <a:pt x="2157" y="697163"/>
                      <a:pt x="0" y="695006"/>
                      <a:pt x="0" y="692345"/>
                    </a:cubicBezTo>
                    <a:lnTo>
                      <a:pt x="0" y="4818"/>
                    </a:lnTo>
                    <a:cubicBezTo>
                      <a:pt x="0" y="2157"/>
                      <a:pt x="2157" y="0"/>
                      <a:pt x="4818" y="0"/>
                    </a:cubicBezTo>
                    <a:close/>
                  </a:path>
                </a:pathLst>
              </a:custGeom>
              <a:solidFill>
                <a:srgbClr val="DEF2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4232000" cy="7543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16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3401985"/>
              <a:ext cx="21424499" cy="3529387"/>
              <a:chOff x="0" y="0"/>
              <a:chExt cx="4232000" cy="69716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232000" cy="697163"/>
              </a:xfrm>
              <a:custGeom>
                <a:avLst/>
                <a:gdLst/>
                <a:ahLst/>
                <a:cxnLst/>
                <a:rect l="l" t="t" r="r" b="b"/>
                <a:pathLst>
                  <a:path w="4232000" h="697163">
                    <a:moveTo>
                      <a:pt x="4818" y="0"/>
                    </a:moveTo>
                    <a:lnTo>
                      <a:pt x="4227182" y="0"/>
                    </a:lnTo>
                    <a:cubicBezTo>
                      <a:pt x="4229843" y="0"/>
                      <a:pt x="4232000" y="2157"/>
                      <a:pt x="4232000" y="4818"/>
                    </a:cubicBezTo>
                    <a:lnTo>
                      <a:pt x="4232000" y="692345"/>
                    </a:lnTo>
                    <a:cubicBezTo>
                      <a:pt x="4232000" y="693622"/>
                      <a:pt x="4231492" y="694848"/>
                      <a:pt x="4230589" y="695752"/>
                    </a:cubicBezTo>
                    <a:cubicBezTo>
                      <a:pt x="4229685" y="696655"/>
                      <a:pt x="4228460" y="697163"/>
                      <a:pt x="4227182" y="697163"/>
                    </a:cubicBezTo>
                    <a:lnTo>
                      <a:pt x="4818" y="697163"/>
                    </a:lnTo>
                    <a:cubicBezTo>
                      <a:pt x="2157" y="697163"/>
                      <a:pt x="0" y="695006"/>
                      <a:pt x="0" y="692345"/>
                    </a:cubicBezTo>
                    <a:lnTo>
                      <a:pt x="0" y="4818"/>
                    </a:lnTo>
                    <a:cubicBezTo>
                      <a:pt x="0" y="2157"/>
                      <a:pt x="2157" y="0"/>
                      <a:pt x="4818" y="0"/>
                    </a:cubicBezTo>
                    <a:close/>
                  </a:path>
                </a:pathLst>
              </a:custGeom>
              <a:solidFill>
                <a:srgbClr val="DEF2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4232000" cy="7543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16"/>
                  </a:lnSpc>
                </a:pPr>
                <a:endParaRPr/>
              </a:p>
            </p:txBody>
          </p:sp>
        </p:grpSp>
      </p:grpSp>
      <p:sp>
        <p:nvSpPr>
          <p:cNvPr id="19" name="TextBox 19"/>
          <p:cNvSpPr txBox="1"/>
          <p:nvPr/>
        </p:nvSpPr>
        <p:spPr>
          <a:xfrm>
            <a:off x="581055" y="480876"/>
            <a:ext cx="8778089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800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9．IT業界へ就職するまでに学んでおくと有利なこと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70992" y="1660167"/>
            <a:ext cx="1654601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会社説明会にて</a:t>
            </a:r>
            <a:r>
              <a:rPr lang="en-US" sz="3000" dirty="0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、「</a:t>
            </a:r>
            <a:r>
              <a:rPr lang="en-US" sz="3000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就職までに何を学んだらいいですか</a:t>
            </a:r>
            <a:r>
              <a:rPr lang="en-US" sz="3000" dirty="0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？」</a:t>
            </a:r>
            <a:r>
              <a:rPr lang="en-US" sz="3000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という質問が毎回上位に入ります</a:t>
            </a:r>
            <a:r>
              <a:rPr lang="en-US" sz="3000" dirty="0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。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70992" y="2469792"/>
            <a:ext cx="16546017" cy="1927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20"/>
              </a:lnSpc>
            </a:pPr>
            <a:r>
              <a:rPr lang="en-US" sz="3000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今回、業務の基礎となる</a:t>
            </a:r>
            <a:r>
              <a:rPr lang="en-US" sz="3000" b="1" dirty="0" err="1">
                <a:solidFill>
                  <a:srgbClr val="F54EA2"/>
                </a:solidFill>
                <a:latin typeface="UDデジタル教科書体NPL Bold"/>
                <a:ea typeface="UDデジタル教科書体NPL Bold"/>
                <a:cs typeface="UDデジタル教科書体NPL Bold"/>
                <a:sym typeface="UDデジタル教科書体NPL Bold"/>
              </a:rPr>
              <a:t>プログラミング言語習得</a:t>
            </a:r>
            <a:r>
              <a:rPr lang="en-US" sz="3000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・</a:t>
            </a:r>
            <a:r>
              <a:rPr lang="en-US" sz="3000" b="1" dirty="0" err="1">
                <a:solidFill>
                  <a:srgbClr val="F54EA2"/>
                </a:solidFill>
                <a:latin typeface="UDデジタル教科書体NPL Bold"/>
                <a:ea typeface="UDデジタル教科書体NPL Bold"/>
                <a:cs typeface="UDデジタル教科書体NPL Bold"/>
                <a:sym typeface="UDデジタル教科書体NPL Bold"/>
              </a:rPr>
              <a:t>環境開発構築スキル</a:t>
            </a:r>
            <a:r>
              <a:rPr lang="en-US" sz="3000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・</a:t>
            </a:r>
            <a:r>
              <a:rPr lang="en-US" sz="3000" b="1" dirty="0" err="1">
                <a:solidFill>
                  <a:srgbClr val="F54EA2"/>
                </a:solidFill>
                <a:latin typeface="UDデジタル教科書体NPL Bold"/>
                <a:ea typeface="UDデジタル教科書体NPL Bold"/>
                <a:cs typeface="UDデジタル教科書体NPL Bold"/>
                <a:sym typeface="UDデジタル教科書体NPL Bold"/>
              </a:rPr>
              <a:t>ネットワーク関連技術</a:t>
            </a:r>
            <a:r>
              <a:rPr lang="en-US" sz="3000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の習得や</a:t>
            </a:r>
            <a:r>
              <a:rPr lang="en-US" sz="3000" b="1" dirty="0" err="1">
                <a:solidFill>
                  <a:srgbClr val="F54EA2"/>
                </a:solidFill>
                <a:latin typeface="UDデジタル教科書体NPL Bold"/>
                <a:ea typeface="UDデジタル教科書体NPL Bold"/>
                <a:cs typeface="UDデジタル教科書体NPL Bold"/>
                <a:sym typeface="UDデジタル教科書体NPL Bold"/>
              </a:rPr>
              <a:t>情報処理資格（IPA</a:t>
            </a:r>
            <a:r>
              <a:rPr lang="en-US" sz="3000" b="1" dirty="0">
                <a:solidFill>
                  <a:srgbClr val="F54EA2"/>
                </a:solidFill>
                <a:latin typeface="UDデジタル教科書体NPL Bold"/>
                <a:ea typeface="UDデジタル教科書体NPL Bold"/>
                <a:cs typeface="UDデジタル教科書体NPL Bold"/>
                <a:sym typeface="UDデジタル教科書体NPL Bold"/>
              </a:rPr>
              <a:t>)</a:t>
            </a:r>
            <a:r>
              <a:rPr lang="en-US" sz="3000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の取得やチャレンジは前提として</a:t>
            </a:r>
            <a:endParaRPr lang="en-US" sz="3000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  <a:p>
            <a:pPr algn="l">
              <a:lnSpc>
                <a:spcPts val="5220"/>
              </a:lnSpc>
            </a:pPr>
            <a:r>
              <a:rPr lang="en-US" sz="3000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就職時までに学んでおくと業務が有利になることをまとめました</a:t>
            </a:r>
            <a:r>
              <a:rPr lang="en-US" sz="3000" dirty="0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！！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929842" y="5060950"/>
            <a:ext cx="14749175" cy="4289320"/>
            <a:chOff x="-1" y="-76200"/>
            <a:chExt cx="19665566" cy="5719094"/>
          </a:xfrm>
        </p:grpSpPr>
        <p:sp>
          <p:nvSpPr>
            <p:cNvPr id="23" name="TextBox 23"/>
            <p:cNvSpPr txBox="1"/>
            <p:nvPr/>
          </p:nvSpPr>
          <p:spPr>
            <a:xfrm>
              <a:off x="-1" y="-76200"/>
              <a:ext cx="6761383" cy="57021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863599" lvl="1" indent="-431800" algn="l">
                <a:lnSpc>
                  <a:spcPts val="5599"/>
                </a:lnSpc>
                <a:buFont typeface="Arial"/>
                <a:buChar char="•"/>
              </a:pPr>
              <a:r>
                <a:rPr lang="en-US" sz="3999" dirty="0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VR/(AR)/XR</a:t>
              </a:r>
            </a:p>
            <a:p>
              <a:pPr marL="863599" lvl="1" indent="-431800" algn="l">
                <a:lnSpc>
                  <a:spcPts val="5599"/>
                </a:lnSpc>
                <a:buFont typeface="Arial"/>
                <a:buChar char="•"/>
              </a:pPr>
              <a:r>
                <a:rPr lang="en-US" sz="3999" dirty="0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Meta Quest2</a:t>
              </a:r>
            </a:p>
            <a:p>
              <a:pPr marL="863599" lvl="1" indent="-431800" algn="l">
                <a:lnSpc>
                  <a:spcPts val="5599"/>
                </a:lnSpc>
                <a:buFont typeface="Arial"/>
                <a:buChar char="•"/>
              </a:pPr>
              <a:r>
                <a:rPr lang="en-US" sz="3999" dirty="0" err="1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ARグラス</a:t>
              </a:r>
              <a:endParaRPr lang="en-US" sz="3999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endParaRPr>
            </a:p>
            <a:p>
              <a:pPr marL="863599" lvl="1" indent="-431800" algn="l">
                <a:lnSpc>
                  <a:spcPts val="5599"/>
                </a:lnSpc>
                <a:buFont typeface="Arial"/>
                <a:buChar char="•"/>
              </a:pPr>
              <a:r>
                <a:rPr lang="en-US" sz="3999" dirty="0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SNS</a:t>
              </a:r>
            </a:p>
            <a:p>
              <a:pPr marL="863599" lvl="1" indent="-431800" algn="l">
                <a:lnSpc>
                  <a:spcPts val="5599"/>
                </a:lnSpc>
                <a:buFont typeface="Arial"/>
                <a:buChar char="•"/>
              </a:pPr>
              <a:r>
                <a:rPr lang="en-US" sz="3999" dirty="0" err="1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ソーシャルゲーム</a:t>
              </a:r>
              <a:endParaRPr lang="en-US" sz="3999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endParaRPr>
            </a:p>
            <a:p>
              <a:pPr marL="863599" lvl="1" indent="-431800" algn="l">
                <a:lnSpc>
                  <a:spcPts val="5599"/>
                </a:lnSpc>
                <a:buFont typeface="Arial"/>
                <a:buChar char="•"/>
              </a:pPr>
              <a:r>
                <a:rPr lang="en-US" sz="3999" dirty="0" err="1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ミラ</a:t>
              </a:r>
              <a:r>
                <a:rPr lang="en-US" sz="3999" dirty="0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ー・</a:t>
              </a:r>
              <a:r>
                <a:rPr lang="en-US" sz="3999" dirty="0" err="1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ワールド</a:t>
              </a:r>
              <a:endParaRPr lang="en-US" sz="3999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6775879" y="-59267"/>
              <a:ext cx="6437595" cy="57021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863599" lvl="1" indent="-431800" algn="l">
                <a:lnSpc>
                  <a:spcPts val="5599"/>
                </a:lnSpc>
                <a:buFont typeface="Arial"/>
                <a:buChar char="•"/>
              </a:pPr>
              <a:r>
                <a:rPr lang="en-US" sz="3999" dirty="0" err="1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デジタルツイン</a:t>
              </a:r>
              <a:endParaRPr lang="en-US" sz="3999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endParaRPr>
            </a:p>
            <a:p>
              <a:pPr marL="863599" lvl="1" indent="-431800" algn="l">
                <a:lnSpc>
                  <a:spcPts val="5599"/>
                </a:lnSpc>
                <a:buFont typeface="Arial"/>
                <a:buChar char="•"/>
              </a:pPr>
              <a:r>
                <a:rPr lang="en-US" sz="3999" dirty="0" err="1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トークン</a:t>
              </a:r>
              <a:endParaRPr lang="en-US" sz="3999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endParaRPr>
            </a:p>
            <a:p>
              <a:pPr marL="863599" lvl="1" indent="-431800" algn="l">
                <a:lnSpc>
                  <a:spcPts val="5599"/>
                </a:lnSpc>
                <a:buFont typeface="Arial"/>
                <a:buChar char="•"/>
              </a:pPr>
              <a:r>
                <a:rPr lang="en-US" sz="3999" dirty="0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NFT</a:t>
              </a:r>
            </a:p>
            <a:p>
              <a:pPr marL="863599" lvl="1" indent="-431800" algn="l">
                <a:lnSpc>
                  <a:spcPts val="5599"/>
                </a:lnSpc>
                <a:buFont typeface="Arial"/>
                <a:buChar char="•"/>
              </a:pPr>
              <a:r>
                <a:rPr lang="en-US" sz="3999" dirty="0" err="1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GameFi</a:t>
              </a:r>
              <a:endParaRPr lang="en-US" sz="3999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endParaRPr>
            </a:p>
            <a:p>
              <a:pPr marL="863599" lvl="1" indent="-431800" algn="l">
                <a:lnSpc>
                  <a:spcPts val="5599"/>
                </a:lnSpc>
                <a:buFont typeface="Arial"/>
                <a:buChar char="•"/>
              </a:pPr>
              <a:r>
                <a:rPr lang="en-US" sz="3999" dirty="0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DAO</a:t>
              </a:r>
            </a:p>
            <a:p>
              <a:pPr marL="863599" lvl="1" indent="-431800" algn="l">
                <a:lnSpc>
                  <a:spcPts val="5599"/>
                </a:lnSpc>
                <a:buFont typeface="Arial"/>
                <a:buChar char="•"/>
              </a:pPr>
              <a:r>
                <a:rPr lang="en-US" sz="3999" dirty="0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Defi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2668200" y="-59267"/>
              <a:ext cx="6997365" cy="3787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863599" lvl="1" indent="-431800" algn="l">
                <a:lnSpc>
                  <a:spcPts val="5599"/>
                </a:lnSpc>
                <a:buFont typeface="Arial"/>
                <a:buChar char="•"/>
              </a:pPr>
              <a:r>
                <a:rPr lang="en-US" sz="3999" dirty="0" err="1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暗号資産</a:t>
              </a:r>
              <a:endParaRPr lang="en-US" sz="3999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endParaRPr>
            </a:p>
            <a:p>
              <a:pPr marL="863599" lvl="1" indent="-431800" algn="l">
                <a:lnSpc>
                  <a:spcPts val="5599"/>
                </a:lnSpc>
                <a:buFont typeface="Arial"/>
                <a:buChar char="•"/>
              </a:pPr>
              <a:r>
                <a:rPr lang="en-US" sz="3999" dirty="0" err="1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メタバース</a:t>
              </a:r>
              <a:endParaRPr lang="en-US" sz="3999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endParaRPr>
            </a:p>
            <a:p>
              <a:pPr marL="863599" lvl="1" indent="-431800" algn="l">
                <a:lnSpc>
                  <a:spcPts val="5599"/>
                </a:lnSpc>
                <a:buFont typeface="Arial"/>
                <a:buChar char="•"/>
              </a:pPr>
              <a:r>
                <a:rPr lang="en-US" sz="3999" dirty="0" err="1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ブロックチェーン</a:t>
              </a:r>
              <a:endParaRPr lang="en-US" sz="3999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endParaRPr>
            </a:p>
            <a:p>
              <a:pPr marL="863599" lvl="1" indent="-431800" algn="l">
                <a:lnSpc>
                  <a:spcPts val="5599"/>
                </a:lnSpc>
                <a:buFont typeface="Arial"/>
                <a:buChar char="•"/>
              </a:pPr>
              <a:r>
                <a:rPr lang="en-US" sz="3999" dirty="0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Web3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9838380" y="8266243"/>
            <a:ext cx="7127217" cy="13263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dirty="0" err="1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新しい時代の</a:t>
            </a:r>
            <a:r>
              <a:rPr lang="en-US" sz="2499" dirty="0" err="1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プラットフォーマ</a:t>
            </a:r>
            <a:r>
              <a:rPr lang="en-US" sz="2499" dirty="0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ー</a:t>
            </a:r>
          </a:p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Web３</a:t>
            </a:r>
            <a:r>
              <a:rPr lang="en-US" sz="2499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についての学習を学生の間に進めておくと</a:t>
            </a:r>
          </a:p>
          <a:p>
            <a:pPr algn="l">
              <a:lnSpc>
                <a:spcPts val="3499"/>
              </a:lnSpc>
            </a:pPr>
            <a:r>
              <a:rPr lang="en-US" sz="2499" dirty="0" err="1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就職してからがとても有利になります</a:t>
            </a:r>
            <a:r>
              <a:rPr lang="en-US" sz="2499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！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6367" y="309319"/>
            <a:ext cx="4150725" cy="823371"/>
            <a:chOff x="0" y="0"/>
            <a:chExt cx="3073078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73078" cy="609600"/>
            </a:xfrm>
            <a:custGeom>
              <a:avLst/>
              <a:gdLst/>
              <a:ahLst/>
              <a:cxnLst/>
              <a:rect l="l" t="t" r="r" b="b"/>
              <a:pathLst>
                <a:path w="3073078" h="609600">
                  <a:moveTo>
                    <a:pt x="203200" y="0"/>
                  </a:moveTo>
                  <a:lnTo>
                    <a:pt x="3073078" y="0"/>
                  </a:lnTo>
                  <a:lnTo>
                    <a:pt x="2869878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E6FFEC">
                    <a:alpha val="100000"/>
                  </a:srgbClr>
                </a:gs>
                <a:gs pos="100000">
                  <a:srgbClr val="BFD5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171450"/>
              <a:ext cx="2869878" cy="781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1400305" y="5692020"/>
            <a:ext cx="4438910" cy="5080298"/>
          </a:xfrm>
          <a:custGeom>
            <a:avLst/>
            <a:gdLst/>
            <a:ahLst/>
            <a:cxnLst/>
            <a:rect l="l" t="t" r="r" b="b"/>
            <a:pathLst>
              <a:path w="4438910" h="5080298">
                <a:moveTo>
                  <a:pt x="4438910" y="0"/>
                </a:moveTo>
                <a:lnTo>
                  <a:pt x="0" y="0"/>
                </a:lnTo>
                <a:lnTo>
                  <a:pt x="0" y="5080298"/>
                </a:lnTo>
                <a:lnTo>
                  <a:pt x="4438910" y="5080298"/>
                </a:lnTo>
                <a:lnTo>
                  <a:pt x="443891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" name="Freeform 6"/>
          <p:cNvSpPr/>
          <p:nvPr/>
        </p:nvSpPr>
        <p:spPr>
          <a:xfrm>
            <a:off x="15051051" y="-1014716"/>
            <a:ext cx="4468940" cy="5491785"/>
          </a:xfrm>
          <a:custGeom>
            <a:avLst/>
            <a:gdLst/>
            <a:ahLst/>
            <a:cxnLst/>
            <a:rect l="l" t="t" r="r" b="b"/>
            <a:pathLst>
              <a:path w="4468940" h="5491785">
                <a:moveTo>
                  <a:pt x="0" y="0"/>
                </a:moveTo>
                <a:lnTo>
                  <a:pt x="4468940" y="0"/>
                </a:lnTo>
                <a:lnTo>
                  <a:pt x="4468940" y="5491785"/>
                </a:lnTo>
                <a:lnTo>
                  <a:pt x="0" y="54917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7" name="Freeform 7"/>
          <p:cNvSpPr/>
          <p:nvPr/>
        </p:nvSpPr>
        <p:spPr>
          <a:xfrm>
            <a:off x="2995413" y="2652467"/>
            <a:ext cx="6640296" cy="5730296"/>
          </a:xfrm>
          <a:custGeom>
            <a:avLst/>
            <a:gdLst/>
            <a:ahLst/>
            <a:cxnLst/>
            <a:rect l="l" t="t" r="r" b="b"/>
            <a:pathLst>
              <a:path w="6640296" h="5730296">
                <a:moveTo>
                  <a:pt x="0" y="0"/>
                </a:moveTo>
                <a:lnTo>
                  <a:pt x="6640296" y="0"/>
                </a:lnTo>
                <a:lnTo>
                  <a:pt x="6640296" y="5730296"/>
                </a:lnTo>
                <a:lnTo>
                  <a:pt x="0" y="57302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8" name="Group 8"/>
          <p:cNvGrpSpPr/>
          <p:nvPr/>
        </p:nvGrpSpPr>
        <p:grpSpPr>
          <a:xfrm>
            <a:off x="9938037" y="4097292"/>
            <a:ext cx="8828012" cy="1495940"/>
            <a:chOff x="0" y="0"/>
            <a:chExt cx="11770683" cy="1994587"/>
          </a:xfrm>
        </p:grpSpPr>
        <p:sp>
          <p:nvSpPr>
            <p:cNvPr id="9" name="TextBox 9"/>
            <p:cNvSpPr txBox="1"/>
            <p:nvPr/>
          </p:nvSpPr>
          <p:spPr>
            <a:xfrm>
              <a:off x="0" y="-228600"/>
              <a:ext cx="11770683" cy="728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>
                  <a:solidFill>
                    <a:srgbClr val="384665"/>
                  </a:solidFill>
                  <a:latin typeface="Tazugane Gothic"/>
                  <a:ea typeface="Tazugane Gothic"/>
                  <a:cs typeface="Tazugane Gothic"/>
                  <a:sym typeface="Tazugane Gothic"/>
                </a:rPr>
                <a:t>株式会社フィッツ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71646"/>
              <a:ext cx="11770683" cy="1522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384665"/>
                  </a:solidFill>
                  <a:latin typeface="Tazugane Gothic"/>
                  <a:ea typeface="Tazugane Gothic"/>
                  <a:cs typeface="Tazugane Gothic"/>
                  <a:sym typeface="Tazugane Gothic"/>
                </a:rPr>
                <a:t>広島県福山市神辺町川南1304－1　紅葉ビル201号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384665"/>
                  </a:solidFill>
                  <a:latin typeface="Tazugane Gothic"/>
                  <a:ea typeface="Tazugane Gothic"/>
                  <a:cs typeface="Tazugane Gothic"/>
                  <a:sym typeface="Tazugane Gothic"/>
                </a:rPr>
                <a:t>TEL/FAX:（084）－967－5100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384665"/>
                  </a:solidFill>
                  <a:latin typeface="Tazugane Gothic"/>
                  <a:ea typeface="Tazugane Gothic"/>
                  <a:cs typeface="Tazugane Gothic"/>
                  <a:sym typeface="Tazugane Gothic"/>
                </a:rPr>
                <a:t>E-mail:  info@kkfits.jp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938037" y="6172328"/>
            <a:ext cx="8828012" cy="2210435"/>
            <a:chOff x="0" y="0"/>
            <a:chExt cx="11770683" cy="2947247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285750"/>
              <a:ext cx="11770683" cy="926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en-US" sz="3200">
                  <a:solidFill>
                    <a:srgbClr val="384665"/>
                  </a:solidFill>
                  <a:latin typeface="Tazugane Gothic"/>
                  <a:ea typeface="Tazugane Gothic"/>
                  <a:cs typeface="Tazugane Gothic"/>
                  <a:sym typeface="Tazugane Gothic"/>
                </a:rPr>
                <a:t>アクセス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574252"/>
              <a:ext cx="11770683" cy="2372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384665"/>
                  </a:solidFill>
                  <a:latin typeface="Tazugane Gothic"/>
                  <a:ea typeface="Tazugane Gothic"/>
                  <a:cs typeface="Tazugane Gothic"/>
                  <a:sym typeface="Tazugane Gothic"/>
                </a:rPr>
                <a:t>電車の場合:</a:t>
              </a:r>
            </a:p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384665"/>
                  </a:solidFill>
                  <a:latin typeface="Tazugane Gothic"/>
                  <a:ea typeface="Tazugane Gothic"/>
                  <a:cs typeface="Tazugane Gothic"/>
                  <a:sym typeface="Tazugane Gothic"/>
                </a:rPr>
                <a:t> JR福塩線　神辺駅より徒歩20分（1.3km)</a:t>
              </a:r>
            </a:p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384665"/>
                  </a:solidFill>
                  <a:latin typeface="Tazugane Gothic"/>
                  <a:ea typeface="Tazugane Gothic"/>
                  <a:cs typeface="Tazugane Gothic"/>
                  <a:sym typeface="Tazugane Gothic"/>
                </a:rPr>
                <a:t>マイカーの場合:</a:t>
              </a:r>
            </a:p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384665"/>
                  </a:solidFill>
                  <a:latin typeface="Tazugane Gothic"/>
                  <a:ea typeface="Tazugane Gothic"/>
                  <a:cs typeface="Tazugane Gothic"/>
                  <a:sym typeface="Tazugane Gothic"/>
                </a:rPr>
                <a:t>山陽自動車道　福山東IC出口よりR182を北へ9分（4.4ｋｍ）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334059" y="1092504"/>
            <a:ext cx="10157192" cy="774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384665"/>
                </a:solidFill>
                <a:latin typeface="Tazugane Gothic Semi-Bold"/>
                <a:ea typeface="Tazugane Gothic Semi-Bold"/>
                <a:cs typeface="Tazugane Gothic Semi-Bold"/>
                <a:sym typeface="Tazugane Gothic Semi-Bold"/>
              </a:rPr>
              <a:t>フィッツに関するお問い合わせはこちらまで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19150" y="504825"/>
            <a:ext cx="7029817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800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10.終わりに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210800" y="2077127"/>
            <a:ext cx="10864564" cy="1779746"/>
            <a:chOff x="-1" y="0"/>
            <a:chExt cx="13933828" cy="1841077"/>
          </a:xfrm>
        </p:grpSpPr>
        <p:sp>
          <p:nvSpPr>
            <p:cNvPr id="17" name="Freeform 17"/>
            <p:cNvSpPr/>
            <p:nvPr/>
          </p:nvSpPr>
          <p:spPr>
            <a:xfrm>
              <a:off x="1292755" y="0"/>
              <a:ext cx="4909538" cy="1841077"/>
            </a:xfrm>
            <a:custGeom>
              <a:avLst/>
              <a:gdLst/>
              <a:ahLst/>
              <a:cxnLst/>
              <a:rect l="l" t="t" r="r" b="b"/>
              <a:pathLst>
                <a:path w="4909538" h="1841077">
                  <a:moveTo>
                    <a:pt x="0" y="0"/>
                  </a:moveTo>
                  <a:lnTo>
                    <a:pt x="4909538" y="0"/>
                  </a:lnTo>
                  <a:lnTo>
                    <a:pt x="4909538" y="1841077"/>
                  </a:lnTo>
                  <a:lnTo>
                    <a:pt x="0" y="1841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023137" y="1284393"/>
              <a:ext cx="2709069" cy="459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株式会社フィッツ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-1" y="1251034"/>
              <a:ext cx="13933828" cy="4434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 dirty="0" err="1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まずは</a:t>
              </a:r>
              <a:r>
                <a:rPr lang="en-US" sz="2499" dirty="0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　　　　　　　　　　　　 </a:t>
              </a:r>
              <a:r>
                <a:rPr lang="en-US" sz="2499" dirty="0" err="1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で検索</a:t>
              </a:r>
              <a:r>
                <a:rPr lang="en-US" sz="2499" dirty="0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！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477000" y="9106663"/>
            <a:ext cx="533400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ご清聴ありがとうございました</a:t>
            </a:r>
            <a:endParaRPr lang="en-US" sz="3000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6427768" y="86677"/>
            <a:ext cx="182880" cy="188595"/>
            <a:chOff x="0" y="0"/>
            <a:chExt cx="243840" cy="251460"/>
          </a:xfrm>
        </p:grpSpPr>
        <p:sp>
          <p:nvSpPr>
            <p:cNvPr id="22" name="Freeform 22"/>
            <p:cNvSpPr/>
            <p:nvPr/>
          </p:nvSpPr>
          <p:spPr>
            <a:xfrm>
              <a:off x="46950" y="50236"/>
              <a:ext cx="146090" cy="149963"/>
            </a:xfrm>
            <a:custGeom>
              <a:avLst/>
              <a:gdLst/>
              <a:ahLst/>
              <a:cxnLst/>
              <a:rect l="l" t="t" r="r" b="b"/>
              <a:pathLst>
                <a:path w="146090" h="149963">
                  <a:moveTo>
                    <a:pt x="146090" y="51364"/>
                  </a:moveTo>
                  <a:cubicBezTo>
                    <a:pt x="125770" y="131374"/>
                    <a:pt x="115610" y="137724"/>
                    <a:pt x="104180" y="142804"/>
                  </a:cubicBezTo>
                  <a:cubicBezTo>
                    <a:pt x="94020" y="147884"/>
                    <a:pt x="81320" y="151694"/>
                    <a:pt x="68620" y="149154"/>
                  </a:cubicBezTo>
                  <a:cubicBezTo>
                    <a:pt x="50840" y="146614"/>
                    <a:pt x="19090" y="131374"/>
                    <a:pt x="7660" y="113594"/>
                  </a:cubicBezTo>
                  <a:cubicBezTo>
                    <a:pt x="-2500" y="94544"/>
                    <a:pt x="-1230" y="60254"/>
                    <a:pt x="3850" y="42474"/>
                  </a:cubicBezTo>
                  <a:cubicBezTo>
                    <a:pt x="7660" y="29774"/>
                    <a:pt x="15280" y="20884"/>
                    <a:pt x="26710" y="13264"/>
                  </a:cubicBezTo>
                  <a:cubicBezTo>
                    <a:pt x="41950" y="4374"/>
                    <a:pt x="77510" y="-1976"/>
                    <a:pt x="95290" y="564"/>
                  </a:cubicBezTo>
                  <a:cubicBezTo>
                    <a:pt x="109260" y="3104"/>
                    <a:pt x="127040" y="19614"/>
                    <a:pt x="127040" y="19614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427768" y="3810"/>
            <a:ext cx="182880" cy="188595"/>
            <a:chOff x="0" y="0"/>
            <a:chExt cx="243840" cy="251460"/>
          </a:xfrm>
        </p:grpSpPr>
        <p:sp>
          <p:nvSpPr>
            <p:cNvPr id="24" name="Freeform 24"/>
            <p:cNvSpPr/>
            <p:nvPr/>
          </p:nvSpPr>
          <p:spPr>
            <a:xfrm>
              <a:off x="46950" y="49682"/>
              <a:ext cx="146090" cy="150391"/>
            </a:xfrm>
            <a:custGeom>
              <a:avLst/>
              <a:gdLst/>
              <a:ahLst/>
              <a:cxnLst/>
              <a:rect l="l" t="t" r="r" b="b"/>
              <a:pathLst>
                <a:path w="146090" h="150391">
                  <a:moveTo>
                    <a:pt x="146090" y="50648"/>
                  </a:moveTo>
                  <a:cubicBezTo>
                    <a:pt x="125770" y="131928"/>
                    <a:pt x="115610" y="138278"/>
                    <a:pt x="104180" y="143358"/>
                  </a:cubicBezTo>
                  <a:cubicBezTo>
                    <a:pt x="94020" y="147168"/>
                    <a:pt x="81320" y="152248"/>
                    <a:pt x="68620" y="149708"/>
                  </a:cubicBezTo>
                  <a:cubicBezTo>
                    <a:pt x="50840" y="145898"/>
                    <a:pt x="19090" y="130658"/>
                    <a:pt x="7660" y="112878"/>
                  </a:cubicBezTo>
                  <a:cubicBezTo>
                    <a:pt x="-2500" y="95098"/>
                    <a:pt x="-1230" y="59538"/>
                    <a:pt x="3850" y="41758"/>
                  </a:cubicBezTo>
                  <a:cubicBezTo>
                    <a:pt x="7660" y="29058"/>
                    <a:pt x="15280" y="20168"/>
                    <a:pt x="26710" y="13818"/>
                  </a:cubicBezTo>
                  <a:cubicBezTo>
                    <a:pt x="41950" y="3658"/>
                    <a:pt x="77510" y="-2692"/>
                    <a:pt x="95290" y="1118"/>
                  </a:cubicBezTo>
                  <a:cubicBezTo>
                    <a:pt x="109260" y="2388"/>
                    <a:pt x="127040" y="18898"/>
                    <a:pt x="127040" y="18898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6292512" y="-207645"/>
            <a:ext cx="2145030" cy="501015"/>
            <a:chOff x="0" y="0"/>
            <a:chExt cx="2860040" cy="668020"/>
          </a:xfrm>
        </p:grpSpPr>
        <p:sp>
          <p:nvSpPr>
            <p:cNvPr id="26" name="Freeform 26"/>
            <p:cNvSpPr/>
            <p:nvPr/>
          </p:nvSpPr>
          <p:spPr>
            <a:xfrm>
              <a:off x="48948" y="48578"/>
              <a:ext cx="2765545" cy="572803"/>
            </a:xfrm>
            <a:custGeom>
              <a:avLst/>
              <a:gdLst/>
              <a:ahLst/>
              <a:cxnLst/>
              <a:rect l="l" t="t" r="r" b="b"/>
              <a:pathLst>
                <a:path w="2765545" h="572803">
                  <a:moveTo>
                    <a:pt x="379042" y="295592"/>
                  </a:moveTo>
                  <a:cubicBezTo>
                    <a:pt x="311732" y="254952"/>
                    <a:pt x="353642" y="216852"/>
                    <a:pt x="381582" y="207962"/>
                  </a:cubicBezTo>
                  <a:cubicBezTo>
                    <a:pt x="412062" y="196532"/>
                    <a:pt x="469212" y="204152"/>
                    <a:pt x="495882" y="216852"/>
                  </a:cubicBezTo>
                  <a:cubicBezTo>
                    <a:pt x="514932" y="225742"/>
                    <a:pt x="527632" y="244792"/>
                    <a:pt x="533982" y="261302"/>
                  </a:cubicBezTo>
                  <a:cubicBezTo>
                    <a:pt x="540332" y="272732"/>
                    <a:pt x="541602" y="285432"/>
                    <a:pt x="539062" y="299402"/>
                  </a:cubicBezTo>
                  <a:cubicBezTo>
                    <a:pt x="533982" y="319722"/>
                    <a:pt x="517472" y="347662"/>
                    <a:pt x="494612" y="362902"/>
                  </a:cubicBezTo>
                  <a:cubicBezTo>
                    <a:pt x="464132" y="383222"/>
                    <a:pt x="404442" y="388302"/>
                    <a:pt x="354912" y="394652"/>
                  </a:cubicBezTo>
                  <a:cubicBezTo>
                    <a:pt x="300302" y="401002"/>
                    <a:pt x="235532" y="408622"/>
                    <a:pt x="179652" y="395922"/>
                  </a:cubicBezTo>
                  <a:cubicBezTo>
                    <a:pt x="121232" y="383222"/>
                    <a:pt x="37412" y="347662"/>
                    <a:pt x="13282" y="315912"/>
                  </a:cubicBezTo>
                  <a:cubicBezTo>
                    <a:pt x="-688" y="298132"/>
                    <a:pt x="-1958" y="275272"/>
                    <a:pt x="1852" y="256222"/>
                  </a:cubicBezTo>
                  <a:cubicBezTo>
                    <a:pt x="4392" y="238442"/>
                    <a:pt x="19632" y="216852"/>
                    <a:pt x="32332" y="204152"/>
                  </a:cubicBezTo>
                  <a:cubicBezTo>
                    <a:pt x="42492" y="195262"/>
                    <a:pt x="56462" y="190182"/>
                    <a:pt x="69162" y="187642"/>
                  </a:cubicBezTo>
                  <a:cubicBezTo>
                    <a:pt x="81862" y="185102"/>
                    <a:pt x="97102" y="185102"/>
                    <a:pt x="109802" y="190182"/>
                  </a:cubicBezTo>
                  <a:cubicBezTo>
                    <a:pt x="126312" y="195262"/>
                    <a:pt x="159332" y="224472"/>
                    <a:pt x="158062" y="227012"/>
                  </a:cubicBezTo>
                  <a:cubicBezTo>
                    <a:pt x="156792" y="229552"/>
                    <a:pt x="76782" y="192722"/>
                    <a:pt x="78052" y="190182"/>
                  </a:cubicBezTo>
                  <a:cubicBezTo>
                    <a:pt x="79322" y="185102"/>
                    <a:pt x="325702" y="267652"/>
                    <a:pt x="398092" y="282892"/>
                  </a:cubicBezTo>
                  <a:cubicBezTo>
                    <a:pt x="432382" y="289242"/>
                    <a:pt x="474292" y="299402"/>
                    <a:pt x="478102" y="293052"/>
                  </a:cubicBezTo>
                  <a:cubicBezTo>
                    <a:pt x="480642" y="285432"/>
                    <a:pt x="420952" y="261302"/>
                    <a:pt x="415872" y="238442"/>
                  </a:cubicBezTo>
                  <a:cubicBezTo>
                    <a:pt x="409522" y="213042"/>
                    <a:pt x="437462" y="171132"/>
                    <a:pt x="461592" y="139382"/>
                  </a:cubicBezTo>
                  <a:cubicBezTo>
                    <a:pt x="492072" y="98742"/>
                    <a:pt x="551762" y="44132"/>
                    <a:pt x="596212" y="22542"/>
                  </a:cubicBezTo>
                  <a:cubicBezTo>
                    <a:pt x="627962" y="6032"/>
                    <a:pt x="653362" y="7302"/>
                    <a:pt x="688922" y="3492"/>
                  </a:cubicBezTo>
                  <a:cubicBezTo>
                    <a:pt x="735912" y="-1588"/>
                    <a:pt x="801952" y="-318"/>
                    <a:pt x="850212" y="2222"/>
                  </a:cubicBezTo>
                  <a:cubicBezTo>
                    <a:pt x="892122" y="4762"/>
                    <a:pt x="914982" y="8572"/>
                    <a:pt x="965782" y="17462"/>
                  </a:cubicBezTo>
                  <a:cubicBezTo>
                    <a:pt x="1066112" y="37782"/>
                    <a:pt x="1303602" y="110172"/>
                    <a:pt x="1417902" y="127952"/>
                  </a:cubicBezTo>
                  <a:cubicBezTo>
                    <a:pt x="1486482" y="139382"/>
                    <a:pt x="1514422" y="139382"/>
                    <a:pt x="1584272" y="141922"/>
                  </a:cubicBezTo>
                  <a:cubicBezTo>
                    <a:pt x="1703652" y="147002"/>
                    <a:pt x="1966542" y="111442"/>
                    <a:pt x="2063062" y="140652"/>
                  </a:cubicBezTo>
                  <a:cubicBezTo>
                    <a:pt x="2112592" y="157162"/>
                    <a:pt x="2127832" y="196532"/>
                    <a:pt x="2163392" y="210502"/>
                  </a:cubicBezTo>
                  <a:cubicBezTo>
                    <a:pt x="2193872" y="221932"/>
                    <a:pt x="2220542" y="210502"/>
                    <a:pt x="2259912" y="223202"/>
                  </a:cubicBezTo>
                  <a:cubicBezTo>
                    <a:pt x="2332302" y="247332"/>
                    <a:pt x="2474542" y="354012"/>
                    <a:pt x="2545662" y="380682"/>
                  </a:cubicBezTo>
                  <a:cubicBezTo>
                    <a:pt x="2585032" y="395922"/>
                    <a:pt x="2642182" y="399732"/>
                    <a:pt x="2642182" y="402272"/>
                  </a:cubicBezTo>
                  <a:cubicBezTo>
                    <a:pt x="2642182" y="404812"/>
                    <a:pt x="2513912" y="399732"/>
                    <a:pt x="2466922" y="384492"/>
                  </a:cubicBezTo>
                  <a:cubicBezTo>
                    <a:pt x="2430092" y="374332"/>
                    <a:pt x="2402152" y="361632"/>
                    <a:pt x="2376752" y="336232"/>
                  </a:cubicBezTo>
                  <a:cubicBezTo>
                    <a:pt x="2346272" y="304482"/>
                    <a:pt x="2300552" y="235902"/>
                    <a:pt x="2305632" y="197802"/>
                  </a:cubicBezTo>
                  <a:cubicBezTo>
                    <a:pt x="2310712" y="166052"/>
                    <a:pt x="2346272" y="130492"/>
                    <a:pt x="2379292" y="119062"/>
                  </a:cubicBezTo>
                  <a:cubicBezTo>
                    <a:pt x="2419932" y="105092"/>
                    <a:pt x="2506292" y="122872"/>
                    <a:pt x="2540582" y="144462"/>
                  </a:cubicBezTo>
                  <a:cubicBezTo>
                    <a:pt x="2565982" y="160972"/>
                    <a:pt x="2583762" y="190182"/>
                    <a:pt x="2587572" y="211772"/>
                  </a:cubicBezTo>
                  <a:cubicBezTo>
                    <a:pt x="2591382" y="230822"/>
                    <a:pt x="2586302" y="251142"/>
                    <a:pt x="2577412" y="266382"/>
                  </a:cubicBezTo>
                  <a:cubicBezTo>
                    <a:pt x="2568522" y="281622"/>
                    <a:pt x="2553282" y="298132"/>
                    <a:pt x="2535502" y="303212"/>
                  </a:cubicBezTo>
                  <a:cubicBezTo>
                    <a:pt x="2513912" y="310832"/>
                    <a:pt x="2473272" y="309562"/>
                    <a:pt x="2452952" y="295592"/>
                  </a:cubicBezTo>
                  <a:cubicBezTo>
                    <a:pt x="2432632" y="282892"/>
                    <a:pt x="2414852" y="248602"/>
                    <a:pt x="2413582" y="224472"/>
                  </a:cubicBezTo>
                  <a:cubicBezTo>
                    <a:pt x="2413582" y="200342"/>
                    <a:pt x="2431362" y="164782"/>
                    <a:pt x="2451682" y="150812"/>
                  </a:cubicBezTo>
                  <a:cubicBezTo>
                    <a:pt x="2470732" y="136842"/>
                    <a:pt x="2510102" y="133032"/>
                    <a:pt x="2532962" y="140652"/>
                  </a:cubicBezTo>
                  <a:cubicBezTo>
                    <a:pt x="2554552" y="149542"/>
                    <a:pt x="2581222" y="178752"/>
                    <a:pt x="2586302" y="202882"/>
                  </a:cubicBezTo>
                  <a:cubicBezTo>
                    <a:pt x="2591382" y="225742"/>
                    <a:pt x="2582492" y="263842"/>
                    <a:pt x="2565982" y="281622"/>
                  </a:cubicBezTo>
                  <a:cubicBezTo>
                    <a:pt x="2549472" y="299402"/>
                    <a:pt x="2510102" y="313372"/>
                    <a:pt x="2488512" y="309562"/>
                  </a:cubicBezTo>
                  <a:cubicBezTo>
                    <a:pt x="2469462" y="305752"/>
                    <a:pt x="2451682" y="286702"/>
                    <a:pt x="2442792" y="267652"/>
                  </a:cubicBezTo>
                  <a:cubicBezTo>
                    <a:pt x="2431362" y="244792"/>
                    <a:pt x="2430092" y="178752"/>
                    <a:pt x="2442792" y="171132"/>
                  </a:cubicBezTo>
                  <a:cubicBezTo>
                    <a:pt x="2455492" y="164782"/>
                    <a:pt x="2492322" y="214312"/>
                    <a:pt x="2520262" y="225742"/>
                  </a:cubicBezTo>
                  <a:cubicBezTo>
                    <a:pt x="2549472" y="237172"/>
                    <a:pt x="2587572" y="227012"/>
                    <a:pt x="2618052" y="238442"/>
                  </a:cubicBezTo>
                  <a:cubicBezTo>
                    <a:pt x="2651072" y="252412"/>
                    <a:pt x="2686632" y="282892"/>
                    <a:pt x="2710762" y="307022"/>
                  </a:cubicBezTo>
                  <a:cubicBezTo>
                    <a:pt x="2729812" y="328612"/>
                    <a:pt x="2746322" y="346392"/>
                    <a:pt x="2755212" y="373062"/>
                  </a:cubicBezTo>
                  <a:cubicBezTo>
                    <a:pt x="2765372" y="402272"/>
                    <a:pt x="2770452" y="449262"/>
                    <a:pt x="2759022" y="481012"/>
                  </a:cubicBezTo>
                  <a:cubicBezTo>
                    <a:pt x="2746322" y="514032"/>
                    <a:pt x="2709492" y="550862"/>
                    <a:pt x="2679012" y="564832"/>
                  </a:cubicBezTo>
                  <a:cubicBezTo>
                    <a:pt x="2651072" y="577532"/>
                    <a:pt x="2618052" y="572452"/>
                    <a:pt x="2585032" y="567372"/>
                  </a:cubicBezTo>
                  <a:cubicBezTo>
                    <a:pt x="2545662" y="562292"/>
                    <a:pt x="2506292" y="549592"/>
                    <a:pt x="2458032" y="529272"/>
                  </a:cubicBezTo>
                  <a:cubicBezTo>
                    <a:pt x="2385642" y="497522"/>
                    <a:pt x="2262452" y="404812"/>
                    <a:pt x="2200222" y="380682"/>
                  </a:cubicBezTo>
                  <a:cubicBezTo>
                    <a:pt x="2167202" y="367982"/>
                    <a:pt x="2145612" y="374332"/>
                    <a:pt x="2121482" y="361632"/>
                  </a:cubicBezTo>
                  <a:cubicBezTo>
                    <a:pt x="2096082" y="348932"/>
                    <a:pt x="2092272" y="318452"/>
                    <a:pt x="2054172" y="304482"/>
                  </a:cubicBezTo>
                  <a:cubicBezTo>
                    <a:pt x="1958922" y="267652"/>
                    <a:pt x="1616022" y="307022"/>
                    <a:pt x="1473782" y="295592"/>
                  </a:cubicBezTo>
                  <a:cubicBezTo>
                    <a:pt x="1392502" y="289242"/>
                    <a:pt x="1350592" y="281622"/>
                    <a:pt x="1280742" y="267652"/>
                  </a:cubicBezTo>
                  <a:cubicBezTo>
                    <a:pt x="1196922" y="249872"/>
                    <a:pt x="1082622" y="210502"/>
                    <a:pt x="1003882" y="195262"/>
                  </a:cubicBezTo>
                  <a:cubicBezTo>
                    <a:pt x="945462" y="183832"/>
                    <a:pt x="903552" y="177482"/>
                    <a:pt x="850212" y="176212"/>
                  </a:cubicBezTo>
                  <a:cubicBezTo>
                    <a:pt x="795602" y="173672"/>
                    <a:pt x="733372" y="178752"/>
                    <a:pt x="681302" y="185102"/>
                  </a:cubicBezTo>
                  <a:cubicBezTo>
                    <a:pt x="636852" y="190182"/>
                    <a:pt x="559382" y="190182"/>
                    <a:pt x="554302" y="205422"/>
                  </a:cubicBezTo>
                  <a:cubicBezTo>
                    <a:pt x="551762" y="218122"/>
                    <a:pt x="603832" y="234632"/>
                    <a:pt x="619072" y="257492"/>
                  </a:cubicBezTo>
                  <a:cubicBezTo>
                    <a:pt x="635582" y="285432"/>
                    <a:pt x="650822" y="334962"/>
                    <a:pt x="643202" y="366712"/>
                  </a:cubicBezTo>
                  <a:cubicBezTo>
                    <a:pt x="635582" y="398462"/>
                    <a:pt x="601292" y="435292"/>
                    <a:pt x="572082" y="450532"/>
                  </a:cubicBezTo>
                  <a:cubicBezTo>
                    <a:pt x="541602" y="465772"/>
                    <a:pt x="502232" y="461962"/>
                    <a:pt x="460322" y="459422"/>
                  </a:cubicBezTo>
                  <a:cubicBezTo>
                    <a:pt x="405712" y="455612"/>
                    <a:pt x="339672" y="442912"/>
                    <a:pt x="272362" y="422592"/>
                  </a:cubicBezTo>
                  <a:cubicBezTo>
                    <a:pt x="192352" y="398462"/>
                    <a:pt x="39952" y="342582"/>
                    <a:pt x="13282" y="315912"/>
                  </a:cubicBezTo>
                  <a:cubicBezTo>
                    <a:pt x="5662" y="309562"/>
                    <a:pt x="5662" y="305752"/>
                    <a:pt x="4392" y="298132"/>
                  </a:cubicBezTo>
                  <a:cubicBezTo>
                    <a:pt x="1852" y="286702"/>
                    <a:pt x="-688" y="270192"/>
                    <a:pt x="1852" y="257492"/>
                  </a:cubicBezTo>
                  <a:cubicBezTo>
                    <a:pt x="3122" y="243522"/>
                    <a:pt x="8202" y="229552"/>
                    <a:pt x="18362" y="219392"/>
                  </a:cubicBezTo>
                  <a:cubicBezTo>
                    <a:pt x="29792" y="206692"/>
                    <a:pt x="51382" y="191452"/>
                    <a:pt x="69162" y="187642"/>
                  </a:cubicBezTo>
                  <a:cubicBezTo>
                    <a:pt x="88212" y="183832"/>
                    <a:pt x="113612" y="190182"/>
                    <a:pt x="128852" y="197802"/>
                  </a:cubicBezTo>
                  <a:cubicBezTo>
                    <a:pt x="141552" y="204152"/>
                    <a:pt x="144092" y="220662"/>
                    <a:pt x="158062" y="227012"/>
                  </a:cubicBezTo>
                  <a:cubicBezTo>
                    <a:pt x="183462" y="237172"/>
                    <a:pt x="238072" y="223202"/>
                    <a:pt x="274902" y="228282"/>
                  </a:cubicBezTo>
                  <a:cubicBezTo>
                    <a:pt x="309192" y="233362"/>
                    <a:pt x="342212" y="258762"/>
                    <a:pt x="373962" y="254952"/>
                  </a:cubicBezTo>
                  <a:cubicBezTo>
                    <a:pt x="403172" y="251142"/>
                    <a:pt x="438732" y="210502"/>
                    <a:pt x="457782" y="206692"/>
                  </a:cubicBezTo>
                  <a:cubicBezTo>
                    <a:pt x="465402" y="205422"/>
                    <a:pt x="469212" y="207962"/>
                    <a:pt x="476832" y="209232"/>
                  </a:cubicBezTo>
                  <a:cubicBezTo>
                    <a:pt x="486992" y="213042"/>
                    <a:pt x="502232" y="218122"/>
                    <a:pt x="512392" y="228282"/>
                  </a:cubicBezTo>
                  <a:cubicBezTo>
                    <a:pt x="523822" y="239712"/>
                    <a:pt x="536522" y="261302"/>
                    <a:pt x="539062" y="280352"/>
                  </a:cubicBezTo>
                  <a:cubicBezTo>
                    <a:pt x="540332" y="298132"/>
                    <a:pt x="532712" y="322262"/>
                    <a:pt x="525092" y="336232"/>
                  </a:cubicBezTo>
                  <a:cubicBezTo>
                    <a:pt x="517472" y="348932"/>
                    <a:pt x="509852" y="356552"/>
                    <a:pt x="494612" y="362902"/>
                  </a:cubicBezTo>
                  <a:cubicBezTo>
                    <a:pt x="464132" y="374332"/>
                    <a:pt x="387932" y="373062"/>
                    <a:pt x="339672" y="369252"/>
                  </a:cubicBezTo>
                  <a:cubicBezTo>
                    <a:pt x="296492" y="366712"/>
                    <a:pt x="244422" y="370522"/>
                    <a:pt x="217752" y="347662"/>
                  </a:cubicBezTo>
                  <a:cubicBezTo>
                    <a:pt x="191082" y="324802"/>
                    <a:pt x="174572" y="267652"/>
                    <a:pt x="178382" y="232092"/>
                  </a:cubicBezTo>
                  <a:cubicBezTo>
                    <a:pt x="180922" y="200342"/>
                    <a:pt x="198702" y="163512"/>
                    <a:pt x="225372" y="144462"/>
                  </a:cubicBezTo>
                  <a:cubicBezTo>
                    <a:pt x="258392" y="121602"/>
                    <a:pt x="332052" y="119062"/>
                    <a:pt x="372692" y="124142"/>
                  </a:cubicBezTo>
                  <a:cubicBezTo>
                    <a:pt x="404442" y="129222"/>
                    <a:pt x="433652" y="140652"/>
                    <a:pt x="452702" y="159702"/>
                  </a:cubicBezTo>
                  <a:cubicBezTo>
                    <a:pt x="470482" y="174942"/>
                    <a:pt x="485722" y="202882"/>
                    <a:pt x="485722" y="224472"/>
                  </a:cubicBezTo>
                  <a:cubicBezTo>
                    <a:pt x="485722" y="246062"/>
                    <a:pt x="469212" y="276542"/>
                    <a:pt x="450162" y="287972"/>
                  </a:cubicBezTo>
                  <a:cubicBezTo>
                    <a:pt x="432382" y="299402"/>
                    <a:pt x="379042" y="295592"/>
                    <a:pt x="379042" y="295592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7888902" y="-137160"/>
            <a:ext cx="280035" cy="380047"/>
            <a:chOff x="0" y="0"/>
            <a:chExt cx="373380" cy="506730"/>
          </a:xfrm>
        </p:grpSpPr>
        <p:sp>
          <p:nvSpPr>
            <p:cNvPr id="28" name="Freeform 28"/>
            <p:cNvSpPr/>
            <p:nvPr/>
          </p:nvSpPr>
          <p:spPr>
            <a:xfrm>
              <a:off x="49966" y="50638"/>
              <a:ext cx="272614" cy="405431"/>
            </a:xfrm>
            <a:custGeom>
              <a:avLst/>
              <a:gdLst/>
              <a:ahLst/>
              <a:cxnLst/>
              <a:rect l="l" t="t" r="r" b="b"/>
              <a:pathLst>
                <a:path w="272614" h="405431">
                  <a:moveTo>
                    <a:pt x="124024" y="362112"/>
                  </a:moveTo>
                  <a:cubicBezTo>
                    <a:pt x="23694" y="208442"/>
                    <a:pt x="13534" y="172882"/>
                    <a:pt x="7184" y="141132"/>
                  </a:cubicBezTo>
                  <a:cubicBezTo>
                    <a:pt x="2104" y="114462"/>
                    <a:pt x="-2976" y="86522"/>
                    <a:pt x="2104" y="64932"/>
                  </a:cubicBezTo>
                  <a:cubicBezTo>
                    <a:pt x="5914" y="47152"/>
                    <a:pt x="16074" y="30642"/>
                    <a:pt x="28774" y="19212"/>
                  </a:cubicBezTo>
                  <a:cubicBezTo>
                    <a:pt x="41474" y="9052"/>
                    <a:pt x="61794" y="1432"/>
                    <a:pt x="78304" y="162"/>
                  </a:cubicBezTo>
                  <a:cubicBezTo>
                    <a:pt x="94814" y="-1108"/>
                    <a:pt x="115134" y="5242"/>
                    <a:pt x="127834" y="14132"/>
                  </a:cubicBezTo>
                  <a:cubicBezTo>
                    <a:pt x="141804" y="23022"/>
                    <a:pt x="154504" y="40802"/>
                    <a:pt x="159584" y="56042"/>
                  </a:cubicBezTo>
                  <a:cubicBezTo>
                    <a:pt x="164664" y="71282"/>
                    <a:pt x="167204" y="91602"/>
                    <a:pt x="159584" y="108112"/>
                  </a:cubicBezTo>
                  <a:cubicBezTo>
                    <a:pt x="151964" y="128432"/>
                    <a:pt x="126564" y="155102"/>
                    <a:pt x="103704" y="161452"/>
                  </a:cubicBezTo>
                  <a:cubicBezTo>
                    <a:pt x="82114" y="167802"/>
                    <a:pt x="46554" y="158912"/>
                    <a:pt x="28774" y="144942"/>
                  </a:cubicBezTo>
                  <a:cubicBezTo>
                    <a:pt x="12264" y="129702"/>
                    <a:pt x="-436" y="94142"/>
                    <a:pt x="834" y="73822"/>
                  </a:cubicBezTo>
                  <a:cubicBezTo>
                    <a:pt x="834" y="56042"/>
                    <a:pt x="10994" y="38262"/>
                    <a:pt x="22424" y="25562"/>
                  </a:cubicBezTo>
                  <a:cubicBezTo>
                    <a:pt x="33854" y="14132"/>
                    <a:pt x="52904" y="3972"/>
                    <a:pt x="69414" y="1432"/>
                  </a:cubicBezTo>
                  <a:cubicBezTo>
                    <a:pt x="84654" y="-1108"/>
                    <a:pt x="106244" y="1432"/>
                    <a:pt x="120214" y="9052"/>
                  </a:cubicBezTo>
                  <a:cubicBezTo>
                    <a:pt x="135454" y="17942"/>
                    <a:pt x="146884" y="29372"/>
                    <a:pt x="157044" y="47152"/>
                  </a:cubicBezTo>
                  <a:cubicBezTo>
                    <a:pt x="172284" y="75092"/>
                    <a:pt x="173554" y="130972"/>
                    <a:pt x="188794" y="163992"/>
                  </a:cubicBezTo>
                  <a:cubicBezTo>
                    <a:pt x="201494" y="194472"/>
                    <a:pt x="224354" y="213522"/>
                    <a:pt x="238324" y="241462"/>
                  </a:cubicBezTo>
                  <a:cubicBezTo>
                    <a:pt x="252294" y="268132"/>
                    <a:pt x="272614" y="303692"/>
                    <a:pt x="272614" y="329092"/>
                  </a:cubicBezTo>
                  <a:cubicBezTo>
                    <a:pt x="271344" y="348142"/>
                    <a:pt x="262454" y="367192"/>
                    <a:pt x="251024" y="379892"/>
                  </a:cubicBezTo>
                  <a:cubicBezTo>
                    <a:pt x="239594" y="392592"/>
                    <a:pt x="219274" y="404022"/>
                    <a:pt x="201494" y="405292"/>
                  </a:cubicBezTo>
                  <a:cubicBezTo>
                    <a:pt x="183714" y="406562"/>
                    <a:pt x="160854" y="398942"/>
                    <a:pt x="148154" y="391322"/>
                  </a:cubicBezTo>
                  <a:cubicBezTo>
                    <a:pt x="136724" y="383702"/>
                    <a:pt x="124024" y="362112"/>
                    <a:pt x="124024" y="362112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64730" y="-102870"/>
            <a:ext cx="10768455" cy="10650133"/>
            <a:chOff x="0" y="0"/>
            <a:chExt cx="6420548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20548" cy="6350000"/>
            </a:xfrm>
            <a:custGeom>
              <a:avLst/>
              <a:gdLst/>
              <a:ahLst/>
              <a:cxnLst/>
              <a:rect l="l" t="t" r="r" b="b"/>
              <a:pathLst>
                <a:path w="6420548" h="6350000">
                  <a:moveTo>
                    <a:pt x="6420548" y="0"/>
                  </a:moveTo>
                  <a:lnTo>
                    <a:pt x="4110165" y="6350000"/>
                  </a:lnTo>
                  <a:lnTo>
                    <a:pt x="0" y="6350000"/>
                  </a:lnTo>
                  <a:lnTo>
                    <a:pt x="2283489" y="0"/>
                  </a:lnTo>
                  <a:lnTo>
                    <a:pt x="6420548" y="0"/>
                  </a:lnTo>
                  <a:close/>
                </a:path>
              </a:pathLst>
            </a:custGeom>
            <a:blipFill>
              <a:blip r:embed="rId2"/>
              <a:stretch>
                <a:fillRect t="-15972" r="-78995" b="-19765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180302" y="-838389"/>
            <a:ext cx="4241913" cy="4963720"/>
          </a:xfrm>
          <a:custGeom>
            <a:avLst/>
            <a:gdLst/>
            <a:ahLst/>
            <a:cxnLst/>
            <a:rect l="l" t="t" r="r" b="b"/>
            <a:pathLst>
              <a:path w="4241913" h="4963720">
                <a:moveTo>
                  <a:pt x="0" y="0"/>
                </a:moveTo>
                <a:lnTo>
                  <a:pt x="4241913" y="0"/>
                </a:lnTo>
                <a:lnTo>
                  <a:pt x="4241913" y="4963721"/>
                </a:lnTo>
                <a:lnTo>
                  <a:pt x="0" y="49637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5" name="Group 5"/>
          <p:cNvGrpSpPr/>
          <p:nvPr/>
        </p:nvGrpSpPr>
        <p:grpSpPr>
          <a:xfrm>
            <a:off x="-609600" y="300579"/>
            <a:ext cx="4150725" cy="823371"/>
            <a:chOff x="0" y="0"/>
            <a:chExt cx="3073078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73078" cy="609600"/>
            </a:xfrm>
            <a:custGeom>
              <a:avLst/>
              <a:gdLst/>
              <a:ahLst/>
              <a:cxnLst/>
              <a:rect l="l" t="t" r="r" b="b"/>
              <a:pathLst>
                <a:path w="3073078" h="609600">
                  <a:moveTo>
                    <a:pt x="203200" y="0"/>
                  </a:moveTo>
                  <a:lnTo>
                    <a:pt x="3073078" y="0"/>
                  </a:lnTo>
                  <a:lnTo>
                    <a:pt x="2869878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E6FFEC">
                    <a:alpha val="100000"/>
                  </a:srgbClr>
                </a:gs>
                <a:gs pos="100000">
                  <a:srgbClr val="BFD5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171450"/>
              <a:ext cx="2869878" cy="781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3" name="四角形: 対角を丸める 12">
            <a:extLst>
              <a:ext uri="{FF2B5EF4-FFF2-40B4-BE49-F238E27FC236}">
                <a16:creationId xmlns:a16="http://schemas.microsoft.com/office/drawing/2014/main" id="{487C9CCA-211F-E526-D16C-26C902B807D3}"/>
              </a:ext>
            </a:extLst>
          </p:cNvPr>
          <p:cNvSpPr/>
          <p:nvPr/>
        </p:nvSpPr>
        <p:spPr>
          <a:xfrm>
            <a:off x="13526530" y="7301268"/>
            <a:ext cx="3276600" cy="128740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Group 8"/>
          <p:cNvGrpSpPr/>
          <p:nvPr/>
        </p:nvGrpSpPr>
        <p:grpSpPr>
          <a:xfrm>
            <a:off x="9434930" y="7549001"/>
            <a:ext cx="9226223" cy="1094527"/>
            <a:chOff x="0" y="0"/>
            <a:chExt cx="12301631" cy="1459369"/>
          </a:xfrm>
        </p:grpSpPr>
        <p:sp>
          <p:nvSpPr>
            <p:cNvPr id="9" name="TextBox 9"/>
            <p:cNvSpPr txBox="1"/>
            <p:nvPr/>
          </p:nvSpPr>
          <p:spPr>
            <a:xfrm>
              <a:off x="1594264" y="-257175"/>
              <a:ext cx="10707366" cy="822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384665"/>
                  </a:solidFill>
                  <a:latin typeface="Tazugane Gothic"/>
                  <a:ea typeface="Tazugane Gothic"/>
                  <a:cs typeface="Tazugane Gothic"/>
                  <a:sym typeface="Tazugane Gothic"/>
                </a:rPr>
                <a:t>代表取締役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36621"/>
              <a:ext cx="9415463" cy="822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19"/>
                </a:lnSpc>
              </a:pPr>
              <a:r>
                <a:rPr lang="en-US" sz="2799" dirty="0" err="1">
                  <a:solidFill>
                    <a:srgbClr val="384665"/>
                  </a:solidFill>
                  <a:latin typeface="Tazugane Gothic"/>
                  <a:ea typeface="Tazugane Gothic"/>
                  <a:cs typeface="Tazugane Gothic"/>
                  <a:sym typeface="Tazugane Gothic"/>
                </a:rPr>
                <a:t>原井</a:t>
              </a:r>
              <a:r>
                <a:rPr lang="en-US" sz="2799" dirty="0">
                  <a:solidFill>
                    <a:srgbClr val="384665"/>
                  </a:solidFill>
                  <a:latin typeface="Tazugane Gothic"/>
                  <a:ea typeface="Tazugane Gothic"/>
                  <a:cs typeface="Tazugane Gothic"/>
                  <a:sym typeface="Tazugane Gothic"/>
                </a:rPr>
                <a:t>　</a:t>
              </a:r>
              <a:r>
                <a:rPr lang="en-US" sz="2799" dirty="0" err="1">
                  <a:solidFill>
                    <a:srgbClr val="384665"/>
                  </a:solidFill>
                  <a:latin typeface="Tazugane Gothic"/>
                  <a:ea typeface="Tazugane Gothic"/>
                  <a:cs typeface="Tazugane Gothic"/>
                  <a:sym typeface="Tazugane Gothic"/>
                </a:rPr>
                <a:t>佳雄</a:t>
              </a:r>
              <a:endParaRPr lang="en-US" sz="2799" dirty="0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19150" y="504825"/>
            <a:ext cx="7029817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800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Agenda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5565" y="1695466"/>
            <a:ext cx="9766323" cy="796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6020"/>
              </a:lnSpc>
              <a:buAutoNum type="arabicPeriod"/>
            </a:pPr>
            <a:r>
              <a:rPr lang="en-US" sz="3500" b="1" dirty="0" err="1">
                <a:solidFill>
                  <a:srgbClr val="384665"/>
                </a:solidFill>
                <a:latin typeface="Tazugane Gothic Semi-Bold"/>
                <a:ea typeface="Tazugane Gothic Semi-Bold"/>
                <a:cs typeface="Tazugane Gothic Semi-Bold"/>
                <a:sym typeface="Tazugane Gothic Semi-Bold"/>
              </a:rPr>
              <a:t>会社紹介</a:t>
            </a:r>
            <a:endParaRPr lang="en-US" sz="3500" b="1" dirty="0">
              <a:solidFill>
                <a:srgbClr val="384665"/>
              </a:solidFill>
              <a:latin typeface="Tazugane Gothic Semi-Bold"/>
              <a:ea typeface="Tazugane Gothic Semi-Bold"/>
              <a:cs typeface="Tazugane Gothic Semi-Bold"/>
              <a:sym typeface="Tazugane Gothic Semi-Bold"/>
            </a:endParaRPr>
          </a:p>
          <a:p>
            <a:pPr marL="755651" lvl="1" indent="-377825" algn="l">
              <a:lnSpc>
                <a:spcPts val="6020"/>
              </a:lnSpc>
              <a:buAutoNum type="arabicPeriod"/>
            </a:pPr>
            <a:r>
              <a:rPr lang="en-US" sz="3500" b="1" dirty="0" err="1">
                <a:solidFill>
                  <a:srgbClr val="384665"/>
                </a:solidFill>
                <a:latin typeface="Tazugane Gothic Semi-Bold"/>
                <a:ea typeface="Tazugane Gothic Semi-Bold"/>
                <a:cs typeface="Tazugane Gothic Semi-Bold"/>
                <a:sym typeface="Tazugane Gothic Semi-Bold"/>
              </a:rPr>
              <a:t>社是及び企業理念</a:t>
            </a:r>
            <a:endParaRPr lang="en-US" sz="3500" b="1" dirty="0">
              <a:solidFill>
                <a:srgbClr val="384665"/>
              </a:solidFill>
              <a:latin typeface="Tazugane Gothic Semi-Bold"/>
              <a:ea typeface="Tazugane Gothic Semi-Bold"/>
              <a:cs typeface="Tazugane Gothic Semi-Bold"/>
              <a:sym typeface="Tazugane Gothic Semi-Bold"/>
            </a:endParaRPr>
          </a:p>
          <a:p>
            <a:pPr marL="755651" lvl="1" indent="-377825" algn="l">
              <a:lnSpc>
                <a:spcPts val="6020"/>
              </a:lnSpc>
              <a:buAutoNum type="arabicPeriod"/>
            </a:pPr>
            <a:r>
              <a:rPr lang="en-US" sz="3500" b="1" dirty="0" err="1">
                <a:solidFill>
                  <a:srgbClr val="384665"/>
                </a:solidFill>
                <a:latin typeface="Tazugane Gothic Semi-Bold"/>
                <a:ea typeface="Tazugane Gothic Semi-Bold"/>
                <a:cs typeface="Tazugane Gothic Semi-Bold"/>
                <a:sym typeface="Tazugane Gothic Semi-Bold"/>
              </a:rPr>
              <a:t>入社後の道しるべ</a:t>
            </a:r>
            <a:endParaRPr lang="en-US" sz="3500" b="1" dirty="0">
              <a:solidFill>
                <a:srgbClr val="384665"/>
              </a:solidFill>
              <a:latin typeface="Tazugane Gothic Semi-Bold"/>
              <a:ea typeface="Tazugane Gothic Semi-Bold"/>
              <a:cs typeface="Tazugane Gothic Semi-Bold"/>
              <a:sym typeface="Tazugane Gothic Semi-Bold"/>
            </a:endParaRPr>
          </a:p>
          <a:p>
            <a:pPr marL="755651" lvl="1" indent="-377825" algn="l">
              <a:lnSpc>
                <a:spcPts val="6020"/>
              </a:lnSpc>
              <a:buAutoNum type="arabicPeriod"/>
            </a:pPr>
            <a:r>
              <a:rPr lang="en-US" sz="3500" b="1" dirty="0" err="1">
                <a:solidFill>
                  <a:srgbClr val="384665"/>
                </a:solidFill>
                <a:latin typeface="Tazugane Gothic Semi-Bold"/>
                <a:ea typeface="Tazugane Gothic Semi-Bold"/>
                <a:cs typeface="Tazugane Gothic Semi-Bold"/>
                <a:sym typeface="Tazugane Gothic Semi-Bold"/>
              </a:rPr>
              <a:t>当社の業務内容</a:t>
            </a:r>
            <a:endParaRPr lang="en-US" sz="3500" b="1" dirty="0">
              <a:solidFill>
                <a:srgbClr val="384665"/>
              </a:solidFill>
              <a:latin typeface="Tazugane Gothic Semi-Bold"/>
              <a:ea typeface="Tazugane Gothic Semi-Bold"/>
              <a:cs typeface="Tazugane Gothic Semi-Bold"/>
              <a:sym typeface="Tazugane Gothic Semi-Bold"/>
            </a:endParaRPr>
          </a:p>
          <a:p>
            <a:pPr marL="755651" lvl="1" indent="-377825" algn="l">
              <a:lnSpc>
                <a:spcPts val="6020"/>
              </a:lnSpc>
              <a:buAutoNum type="arabicPeriod"/>
            </a:pPr>
            <a:r>
              <a:rPr lang="en-US" sz="3500" b="1" dirty="0" err="1">
                <a:solidFill>
                  <a:srgbClr val="384665"/>
                </a:solidFill>
                <a:latin typeface="Tazugane Gothic Semi-Bold"/>
                <a:ea typeface="Tazugane Gothic Semi-Bold"/>
                <a:cs typeface="Tazugane Gothic Semi-Bold"/>
                <a:sym typeface="Tazugane Gothic Semi-Bold"/>
              </a:rPr>
              <a:t>ドローン事業</a:t>
            </a:r>
            <a:endParaRPr lang="en-US" sz="3500" b="1" dirty="0">
              <a:solidFill>
                <a:srgbClr val="384665"/>
              </a:solidFill>
              <a:latin typeface="Tazugane Gothic Semi-Bold"/>
              <a:ea typeface="Tazugane Gothic Semi-Bold"/>
              <a:cs typeface="Tazugane Gothic Semi-Bold"/>
              <a:sym typeface="Tazugane Gothic Semi-Bold"/>
            </a:endParaRPr>
          </a:p>
          <a:p>
            <a:pPr marL="755651" lvl="1" indent="-377825" algn="l">
              <a:lnSpc>
                <a:spcPts val="6020"/>
              </a:lnSpc>
              <a:buAutoNum type="arabicPeriod"/>
            </a:pPr>
            <a:r>
              <a:rPr lang="en-US" sz="3500" b="1" dirty="0" err="1">
                <a:solidFill>
                  <a:srgbClr val="384665"/>
                </a:solidFill>
                <a:latin typeface="Tazugane Gothic Semi-Bold"/>
                <a:ea typeface="Tazugane Gothic Semi-Bold"/>
                <a:cs typeface="Tazugane Gothic Semi-Bold"/>
                <a:sym typeface="Tazugane Gothic Semi-Bold"/>
              </a:rPr>
              <a:t>選考基準</a:t>
            </a:r>
            <a:endParaRPr lang="en-US" sz="3500" b="1" dirty="0">
              <a:solidFill>
                <a:srgbClr val="384665"/>
              </a:solidFill>
              <a:latin typeface="Tazugane Gothic Semi-Bold"/>
              <a:ea typeface="Tazugane Gothic Semi-Bold"/>
              <a:cs typeface="Tazugane Gothic Semi-Bold"/>
              <a:sym typeface="Tazugane Gothic Semi-Bold"/>
            </a:endParaRPr>
          </a:p>
          <a:p>
            <a:pPr marL="755651" lvl="1" indent="-377825" algn="l">
              <a:lnSpc>
                <a:spcPts val="6020"/>
              </a:lnSpc>
              <a:buAutoNum type="arabicPeriod"/>
            </a:pPr>
            <a:r>
              <a:rPr lang="en-US" sz="3500" b="1" dirty="0" err="1">
                <a:solidFill>
                  <a:srgbClr val="384665"/>
                </a:solidFill>
                <a:latin typeface="Tazugane Gothic Semi-Bold"/>
                <a:ea typeface="Tazugane Gothic Semi-Bold"/>
                <a:cs typeface="Tazugane Gothic Semi-Bold"/>
                <a:sym typeface="Tazugane Gothic Semi-Bold"/>
              </a:rPr>
              <a:t>当社の取り組みについて</a:t>
            </a:r>
            <a:endParaRPr lang="en-US" sz="3500" b="1" dirty="0">
              <a:solidFill>
                <a:srgbClr val="384665"/>
              </a:solidFill>
              <a:latin typeface="Tazugane Gothic Semi-Bold"/>
              <a:ea typeface="Tazugane Gothic Semi-Bold"/>
              <a:cs typeface="Tazugane Gothic Semi-Bold"/>
              <a:sym typeface="Tazugane Gothic Semi-Bold"/>
            </a:endParaRPr>
          </a:p>
          <a:p>
            <a:pPr marL="755651" lvl="1" indent="-377825" algn="l">
              <a:lnSpc>
                <a:spcPts val="6020"/>
              </a:lnSpc>
              <a:buAutoNum type="arabicPeriod"/>
            </a:pPr>
            <a:r>
              <a:rPr lang="en-US" sz="3500" b="1" dirty="0" err="1">
                <a:solidFill>
                  <a:srgbClr val="384665"/>
                </a:solidFill>
                <a:latin typeface="Tazugane Gothic Semi-Bold"/>
                <a:ea typeface="Tazugane Gothic Semi-Bold"/>
                <a:cs typeface="Tazugane Gothic Semi-Bold"/>
                <a:sym typeface="Tazugane Gothic Semi-Bold"/>
              </a:rPr>
              <a:t>社内写真</a:t>
            </a:r>
            <a:endParaRPr lang="en-US" sz="3500" b="1" dirty="0">
              <a:solidFill>
                <a:srgbClr val="384665"/>
              </a:solidFill>
              <a:latin typeface="Tazugane Gothic Semi-Bold"/>
              <a:ea typeface="Tazugane Gothic Semi-Bold"/>
              <a:cs typeface="Tazugane Gothic Semi-Bold"/>
              <a:sym typeface="Tazugane Gothic Semi-Bold"/>
            </a:endParaRPr>
          </a:p>
          <a:p>
            <a:pPr marL="755651" lvl="1" indent="-377825" algn="l">
              <a:lnSpc>
                <a:spcPts val="6020"/>
              </a:lnSpc>
              <a:buAutoNum type="arabicPeriod"/>
            </a:pPr>
            <a:r>
              <a:rPr lang="en-US" sz="3500" b="1" dirty="0" err="1">
                <a:solidFill>
                  <a:srgbClr val="384665"/>
                </a:solidFill>
                <a:latin typeface="Tazugane Gothic Semi-Bold"/>
                <a:ea typeface="Tazugane Gothic Semi-Bold"/>
                <a:cs typeface="Tazugane Gothic Semi-Bold"/>
                <a:sym typeface="Tazugane Gothic Semi-Bold"/>
              </a:rPr>
              <a:t>IT業界に就職するまでに学んでほしいこと</a:t>
            </a:r>
            <a:endParaRPr lang="en-US" sz="3500" b="1" dirty="0">
              <a:solidFill>
                <a:srgbClr val="384665"/>
              </a:solidFill>
              <a:latin typeface="Tazugane Gothic Semi-Bold"/>
              <a:ea typeface="Tazugane Gothic Semi-Bold"/>
              <a:cs typeface="Tazugane Gothic Semi-Bold"/>
              <a:sym typeface="Tazugane Gothic Semi-Bold"/>
            </a:endParaRPr>
          </a:p>
          <a:p>
            <a:pPr marL="755651" lvl="1" indent="-377825" algn="l">
              <a:lnSpc>
                <a:spcPts val="6020"/>
              </a:lnSpc>
              <a:buAutoNum type="arabicPeriod"/>
            </a:pPr>
            <a:r>
              <a:rPr lang="en-US" sz="3500" b="1" dirty="0" err="1">
                <a:solidFill>
                  <a:srgbClr val="384665"/>
                </a:solidFill>
                <a:latin typeface="Tazugane Gothic Semi-Bold"/>
                <a:ea typeface="Tazugane Gothic Semi-Bold"/>
                <a:cs typeface="Tazugane Gothic Semi-Bold"/>
                <a:sym typeface="Tazugane Gothic Semi-Bold"/>
              </a:rPr>
              <a:t>終わりに</a:t>
            </a:r>
            <a:endParaRPr lang="en-US" sz="3500" b="1" dirty="0">
              <a:solidFill>
                <a:srgbClr val="384665"/>
              </a:solidFill>
              <a:latin typeface="Tazugane Gothic Semi-Bold"/>
              <a:ea typeface="Tazugane Gothic Semi-Bold"/>
              <a:cs typeface="Tazugane Gothic Semi-Bold"/>
              <a:sym typeface="Tazugane Gothic Semi-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74831" y="-622950"/>
            <a:ext cx="8470370" cy="9881250"/>
            <a:chOff x="0" y="0"/>
            <a:chExt cx="6985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2"/>
              <a:stretch>
                <a:fillRect l="-113022"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10944059" y="6077589"/>
            <a:ext cx="4080468" cy="3856042"/>
          </a:xfrm>
          <a:custGeom>
            <a:avLst/>
            <a:gdLst/>
            <a:ahLst/>
            <a:cxnLst/>
            <a:rect l="l" t="t" r="r" b="b"/>
            <a:pathLst>
              <a:path w="4080468" h="3856042">
                <a:moveTo>
                  <a:pt x="4080468" y="0"/>
                </a:moveTo>
                <a:lnTo>
                  <a:pt x="0" y="0"/>
                </a:lnTo>
                <a:lnTo>
                  <a:pt x="0" y="3856042"/>
                </a:lnTo>
                <a:lnTo>
                  <a:pt x="4080468" y="3856042"/>
                </a:lnTo>
                <a:lnTo>
                  <a:pt x="408046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5" name="Group 5"/>
          <p:cNvGrpSpPr/>
          <p:nvPr/>
        </p:nvGrpSpPr>
        <p:grpSpPr>
          <a:xfrm>
            <a:off x="-457200" y="255978"/>
            <a:ext cx="3724879" cy="823371"/>
            <a:chOff x="0" y="0"/>
            <a:chExt cx="2757794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57794" cy="609600"/>
            </a:xfrm>
            <a:custGeom>
              <a:avLst/>
              <a:gdLst/>
              <a:ahLst/>
              <a:cxnLst/>
              <a:rect l="l" t="t" r="r" b="b"/>
              <a:pathLst>
                <a:path w="2757794" h="609600">
                  <a:moveTo>
                    <a:pt x="203200" y="0"/>
                  </a:moveTo>
                  <a:lnTo>
                    <a:pt x="2757794" y="0"/>
                  </a:lnTo>
                  <a:lnTo>
                    <a:pt x="255459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E6FFEC">
                    <a:alpha val="100000"/>
                  </a:srgbClr>
                </a:gs>
                <a:gs pos="100000">
                  <a:srgbClr val="BFD5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171450"/>
              <a:ext cx="2554594" cy="781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19150" y="504825"/>
            <a:ext cx="1834937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800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1.会社紹介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700" y="1438917"/>
            <a:ext cx="9680784" cy="3570642"/>
            <a:chOff x="0" y="-57149"/>
            <a:chExt cx="12907711" cy="476085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57149"/>
              <a:ext cx="7270258" cy="4243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499"/>
                </a:lnSpc>
              </a:pPr>
              <a:r>
                <a:rPr lang="en-US" sz="2499" dirty="0" err="1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会社概要</a:t>
              </a:r>
              <a:r>
                <a:rPr lang="en-US" sz="2499" dirty="0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 ※202</a:t>
              </a:r>
              <a:r>
                <a:rPr lang="ja-JP" altLang="en-US" sz="2499" dirty="0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６年４</a:t>
              </a:r>
              <a:r>
                <a:rPr lang="en-US" sz="2499" dirty="0" err="1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月現在</a:t>
              </a:r>
              <a:endParaRPr lang="en-US" sz="2499" dirty="0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endParaRPr>
            </a:p>
            <a:p>
              <a:pPr algn="just">
                <a:lnSpc>
                  <a:spcPts val="3499"/>
                </a:lnSpc>
              </a:pPr>
              <a:endParaRPr lang="en-US" sz="2499" dirty="0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endParaRPr>
            </a:p>
            <a:p>
              <a:pPr algn="just">
                <a:lnSpc>
                  <a:spcPts val="3574"/>
                </a:lnSpc>
              </a:pPr>
              <a:r>
                <a:rPr lang="en-US" sz="2499" spc="1999" dirty="0" err="1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設立</a:t>
              </a:r>
              <a:r>
                <a:rPr lang="en-US" sz="2499" spc="1999" dirty="0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　</a:t>
              </a:r>
            </a:p>
            <a:p>
              <a:pPr algn="just">
                <a:lnSpc>
                  <a:spcPts val="3574"/>
                </a:lnSpc>
              </a:pPr>
              <a:r>
                <a:rPr lang="en-US" sz="2499" spc="1999" dirty="0" err="1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役員</a:t>
              </a:r>
              <a:endParaRPr lang="en-US" sz="2499" spc="1999" dirty="0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endParaRPr>
            </a:p>
            <a:p>
              <a:pPr algn="just">
                <a:lnSpc>
                  <a:spcPts val="3574"/>
                </a:lnSpc>
              </a:pPr>
              <a:r>
                <a:rPr lang="en-US" sz="2499" spc="1999" dirty="0" err="1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社員</a:t>
              </a:r>
              <a:endParaRPr lang="en-US" sz="2499" spc="1999" dirty="0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endParaRPr>
            </a:p>
            <a:p>
              <a:pPr algn="just">
                <a:lnSpc>
                  <a:spcPts val="3574"/>
                </a:lnSpc>
              </a:pPr>
              <a:r>
                <a:rPr lang="en-US" sz="2499" spc="-499" dirty="0" err="1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フリーランス</a:t>
              </a:r>
              <a:endParaRPr lang="en-US" sz="2499" spc="-499" dirty="0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endParaRPr>
            </a:p>
            <a:p>
              <a:pPr algn="just">
                <a:lnSpc>
                  <a:spcPts val="3574"/>
                </a:lnSpc>
              </a:pPr>
              <a:r>
                <a:rPr lang="en-US" sz="2499" spc="552" dirty="0" err="1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所在地</a:t>
              </a:r>
              <a:endParaRPr lang="en-US" sz="2499" spc="552" dirty="0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552850" y="1139826"/>
              <a:ext cx="10354861" cy="3563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 dirty="0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2015年2月15日（創業10年）</a:t>
              </a:r>
            </a:p>
            <a:p>
              <a:pPr algn="l">
                <a:lnSpc>
                  <a:spcPts val="3499"/>
                </a:lnSpc>
              </a:pPr>
              <a:r>
                <a:rPr lang="en-US" sz="2499" dirty="0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2名 </a:t>
              </a:r>
              <a:r>
                <a:rPr lang="en-US" sz="2499" dirty="0" err="1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代表取締役、取締役（女性</a:t>
              </a:r>
              <a:r>
                <a:rPr lang="en-US" sz="2499" dirty="0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）</a:t>
              </a:r>
            </a:p>
            <a:p>
              <a:pPr algn="l">
                <a:lnSpc>
                  <a:spcPts val="3499"/>
                </a:lnSpc>
              </a:pPr>
              <a:r>
                <a:rPr lang="ja-JP" altLang="en-US" sz="2499" dirty="0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６</a:t>
              </a:r>
              <a:r>
                <a:rPr lang="en-US" sz="2499" dirty="0" err="1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名（男性</a:t>
              </a:r>
              <a:r>
                <a:rPr lang="ja-JP" altLang="en-US" sz="2499" dirty="0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４</a:t>
              </a:r>
              <a:r>
                <a:rPr lang="en-US" sz="2499" dirty="0" err="1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名、女性</a:t>
              </a:r>
              <a:r>
                <a:rPr lang="ja-JP" altLang="en-US" sz="2499" dirty="0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２</a:t>
              </a:r>
              <a:r>
                <a:rPr lang="en-US" sz="2499" dirty="0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名）≒</a:t>
              </a:r>
              <a:r>
                <a:rPr lang="en-US" sz="2499" dirty="0" err="1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平均年齢</a:t>
              </a:r>
              <a:r>
                <a:rPr lang="ja-JP" altLang="en-US" sz="2499" dirty="0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２９</a:t>
              </a:r>
              <a:r>
                <a:rPr lang="en-US" sz="2499" dirty="0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歳</a:t>
              </a:r>
            </a:p>
            <a:p>
              <a:pPr algn="l">
                <a:lnSpc>
                  <a:spcPts val="3499"/>
                </a:lnSpc>
              </a:pPr>
              <a:r>
                <a:rPr lang="en-US" sz="2499" dirty="0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1名（男性）</a:t>
              </a:r>
            </a:p>
            <a:p>
              <a:pPr algn="l">
                <a:lnSpc>
                  <a:spcPts val="3499"/>
                </a:lnSpc>
              </a:pPr>
              <a:r>
                <a:rPr lang="en-US" sz="2499" dirty="0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福山市神辺町川南1304‐1　紅葉ビル201号</a:t>
              </a:r>
            </a:p>
            <a:p>
              <a:pPr algn="l">
                <a:lnSpc>
                  <a:spcPts val="3499"/>
                </a:lnSpc>
              </a:pPr>
              <a:endParaRPr lang="en-US" sz="2499" dirty="0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4887760"/>
            <a:ext cx="8299683" cy="317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事業内容</a:t>
            </a:r>
            <a:endParaRPr lang="en-US" sz="2499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  <a:p>
            <a:pPr algn="l">
              <a:lnSpc>
                <a:spcPts val="3499"/>
              </a:lnSpc>
            </a:pPr>
            <a:endParaRPr lang="en-US" sz="2499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  <a:p>
            <a:pPr marL="816609" lvl="1" indent="-514350" algn="l">
              <a:lnSpc>
                <a:spcPts val="3919"/>
              </a:lnSpc>
              <a:buFont typeface="+mj-lt"/>
              <a:buAutoNum type="arabicPeriod"/>
            </a:pPr>
            <a:r>
              <a:rPr lang="en-US" sz="2799" b="1" dirty="0" err="1">
                <a:solidFill>
                  <a:srgbClr val="F54EA2"/>
                </a:solidFill>
                <a:latin typeface="UDデジタル教科書体NPL Bold"/>
                <a:ea typeface="UDデジタル教科書体NPL Bold"/>
                <a:cs typeface="UDデジタル教科書体NPL Bold"/>
                <a:sym typeface="UDデジタル教科書体NPL Bold"/>
              </a:rPr>
              <a:t>情報処理システム開発サービス</a:t>
            </a:r>
            <a:r>
              <a:rPr lang="en-US" sz="2799" b="1" dirty="0" err="1">
                <a:solidFill>
                  <a:srgbClr val="384665"/>
                </a:solidFill>
                <a:latin typeface="UDデジタル教科書体NPL Bold"/>
                <a:ea typeface="UDデジタル教科書体NPL Bold"/>
                <a:cs typeface="UDデジタル教科書体NPL Bold"/>
                <a:sym typeface="UDデジタル教科書体NPL Bold"/>
              </a:rPr>
              <a:t>（主業務</a:t>
            </a:r>
            <a:r>
              <a:rPr lang="en-US" sz="2799" b="1" dirty="0">
                <a:solidFill>
                  <a:srgbClr val="384665"/>
                </a:solidFill>
                <a:latin typeface="UDデジタル教科書体NPL Bold"/>
                <a:ea typeface="UDデジタル教科書体NPL Bold"/>
                <a:cs typeface="UDデジタル教科書体NPL Bold"/>
                <a:sym typeface="UDデジタル教科書体NPL Bold"/>
              </a:rPr>
              <a:t>）</a:t>
            </a:r>
          </a:p>
          <a:p>
            <a:pPr marL="539749" lvl="1" indent="-269875" algn="l">
              <a:lnSpc>
                <a:spcPts val="3499"/>
              </a:lnSpc>
              <a:buAutoNum type="arabicPeriod"/>
            </a:pPr>
            <a:r>
              <a:rPr lang="en-US" sz="249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情報処理システムのコンサルティング</a:t>
            </a:r>
            <a:endParaRPr lang="en-US" sz="2499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  <a:p>
            <a:pPr marL="539749" lvl="1" indent="-269875" algn="l">
              <a:lnSpc>
                <a:spcPts val="3499"/>
              </a:lnSpc>
              <a:buAutoNum type="arabicPeriod"/>
            </a:pPr>
            <a:r>
              <a:rPr lang="en-US" sz="249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情報処理システムの計画・設計・制作・保守・販売</a:t>
            </a:r>
            <a:endParaRPr lang="en-US" sz="2499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  <a:p>
            <a:pPr marL="539749" lvl="1" indent="-269875" algn="l">
              <a:lnSpc>
                <a:spcPts val="3499"/>
              </a:lnSpc>
              <a:buAutoNum type="arabicPeriod"/>
            </a:pPr>
            <a:r>
              <a:rPr lang="en-US" sz="249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コンピュータに関する業務全般</a:t>
            </a:r>
            <a:endParaRPr lang="en-US" sz="2499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  <a:p>
            <a:pPr marL="539749" lvl="1" indent="-269875" algn="l">
              <a:lnSpc>
                <a:spcPts val="3499"/>
              </a:lnSpc>
              <a:buAutoNum type="arabicPeriod"/>
            </a:pPr>
            <a:r>
              <a:rPr lang="en-US" sz="2499" b="1" dirty="0" err="1">
                <a:solidFill>
                  <a:srgbClr val="384665"/>
                </a:solidFill>
                <a:latin typeface="UDデジタル教科書体NPL Bold"/>
                <a:ea typeface="UDデジタル教科書体NPL Bold"/>
                <a:cs typeface="UDデジタル教科書体NPL Bold"/>
                <a:sym typeface="UDデジタル教科書体NPL Bold"/>
              </a:rPr>
              <a:t>ドローン事業</a:t>
            </a:r>
            <a:endParaRPr lang="en-US" sz="2499" b="1" dirty="0">
              <a:solidFill>
                <a:srgbClr val="384665"/>
              </a:solidFill>
              <a:latin typeface="UDデジタル教科書体NPL Bold"/>
              <a:ea typeface="UDデジタル教科書体NPL Bold"/>
              <a:cs typeface="UDデジタル教科書体NPL Bold"/>
              <a:sym typeface="UDデジタル教科書体NPL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028700" y="8515350"/>
            <a:ext cx="5452694" cy="1485900"/>
            <a:chOff x="0" y="0"/>
            <a:chExt cx="6899593" cy="1981200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57150"/>
              <a:ext cx="4727780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過去2年の売り上げ実績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83683"/>
              <a:ext cx="6899593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昨年実績（令和4年度）≒3500万円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424517"/>
              <a:ext cx="6899593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dirty="0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本年実績（令和5年度）≒4000万円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5800" y="287707"/>
            <a:ext cx="4927600" cy="823371"/>
            <a:chOff x="0" y="0"/>
            <a:chExt cx="3648254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48254" cy="609600"/>
            </a:xfrm>
            <a:custGeom>
              <a:avLst/>
              <a:gdLst/>
              <a:ahLst/>
              <a:cxnLst/>
              <a:rect l="l" t="t" r="r" b="b"/>
              <a:pathLst>
                <a:path w="3648254" h="609600">
                  <a:moveTo>
                    <a:pt x="203200" y="0"/>
                  </a:moveTo>
                  <a:lnTo>
                    <a:pt x="3648254" y="0"/>
                  </a:lnTo>
                  <a:lnTo>
                    <a:pt x="344505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E6FFEC">
                    <a:alpha val="100000"/>
                  </a:srgbClr>
                </a:gs>
                <a:gs pos="100000">
                  <a:srgbClr val="BFD5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171450"/>
              <a:ext cx="3445054" cy="781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582612" y="4550689"/>
            <a:ext cx="5561494" cy="6365086"/>
          </a:xfrm>
          <a:custGeom>
            <a:avLst/>
            <a:gdLst/>
            <a:ahLst/>
            <a:cxnLst/>
            <a:rect l="l" t="t" r="r" b="b"/>
            <a:pathLst>
              <a:path w="5561494" h="6365086">
                <a:moveTo>
                  <a:pt x="0" y="0"/>
                </a:moveTo>
                <a:lnTo>
                  <a:pt x="5561494" y="0"/>
                </a:lnTo>
                <a:lnTo>
                  <a:pt x="5561494" y="6365086"/>
                </a:lnTo>
                <a:lnTo>
                  <a:pt x="0" y="63650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" name="Freeform 6"/>
          <p:cNvSpPr/>
          <p:nvPr/>
        </p:nvSpPr>
        <p:spPr>
          <a:xfrm>
            <a:off x="12618491" y="1028700"/>
            <a:ext cx="5637840" cy="3305184"/>
          </a:xfrm>
          <a:custGeom>
            <a:avLst/>
            <a:gdLst/>
            <a:ahLst/>
            <a:cxnLst/>
            <a:rect l="l" t="t" r="r" b="b"/>
            <a:pathLst>
              <a:path w="5637840" h="3305184">
                <a:moveTo>
                  <a:pt x="0" y="0"/>
                </a:moveTo>
                <a:lnTo>
                  <a:pt x="5637840" y="0"/>
                </a:lnTo>
                <a:lnTo>
                  <a:pt x="5637840" y="3305184"/>
                </a:lnTo>
                <a:lnTo>
                  <a:pt x="0" y="33051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7" name="TextBox 7"/>
          <p:cNvSpPr txBox="1"/>
          <p:nvPr/>
        </p:nvSpPr>
        <p:spPr>
          <a:xfrm>
            <a:off x="274889" y="504825"/>
            <a:ext cx="3403709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800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2.社是 及び企業理念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7852" y="7321659"/>
            <a:ext cx="4735317" cy="73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営業理念（4点）　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08179" y="1732072"/>
            <a:ext cx="1143000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384665"/>
                </a:solidFill>
                <a:latin typeface="UD学参丸ゴシック NP"/>
                <a:ea typeface="UD学参丸ゴシック NP"/>
                <a:cs typeface="UD学参丸ゴシック NP"/>
                <a:sym typeface="UD学参丸ゴシック NP"/>
              </a:rPr>
              <a:t>社是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08179" y="4664184"/>
            <a:ext cx="2286000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384665"/>
                </a:solidFill>
                <a:latin typeface="UD学参丸ゴシック NP"/>
                <a:ea typeface="UD学参丸ゴシック NP"/>
                <a:cs typeface="UD学参丸ゴシック NP"/>
                <a:sym typeface="UD学参丸ゴシック NP"/>
              </a:rPr>
              <a:t>企業理念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21675" y="4664184"/>
            <a:ext cx="8572500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dirty="0" err="1">
                <a:solidFill>
                  <a:srgbClr val="F54EA2"/>
                </a:solidFill>
                <a:latin typeface="UD学参丸ゴシック NP"/>
                <a:ea typeface="UD学参丸ゴシック NP"/>
                <a:cs typeface="UD学参丸ゴシック NP"/>
                <a:sym typeface="UD学参丸ゴシック NP"/>
              </a:rPr>
              <a:t>顧客の売り上げ・利益に貢献する</a:t>
            </a:r>
            <a:endParaRPr lang="en-US" sz="4500" dirty="0">
              <a:solidFill>
                <a:srgbClr val="F54EA2"/>
              </a:solidFill>
              <a:latin typeface="UD学参丸ゴシック NP"/>
              <a:ea typeface="UD学参丸ゴシック NP"/>
              <a:cs typeface="UD学参丸ゴシック NP"/>
              <a:sym typeface="UD学参丸ゴシック NP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366678" y="7348422"/>
            <a:ext cx="7251813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1.顧客の</a:t>
            </a:r>
            <a:r>
              <a:rPr lang="en-US" sz="3000" dirty="0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問題解決をサポートする</a:t>
            </a:r>
            <a:r>
              <a:rPr lang="en-US" sz="3000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企業</a:t>
            </a:r>
          </a:p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2.</a:t>
            </a:r>
            <a:r>
              <a:rPr lang="en-US" sz="3000" dirty="0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地場産業に貢献</a:t>
            </a:r>
            <a:r>
              <a:rPr lang="en-US" sz="3000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する企業</a:t>
            </a:r>
          </a:p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3.</a:t>
            </a:r>
            <a:r>
              <a:rPr lang="en-US" sz="3000" dirty="0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社員の幸福を実現</a:t>
            </a:r>
            <a:r>
              <a:rPr lang="en-US" sz="3000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する企業</a:t>
            </a:r>
          </a:p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4.</a:t>
            </a:r>
            <a:r>
              <a:rPr lang="en-US" sz="3000" dirty="0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永久に発展し続ける</a:t>
            </a:r>
            <a:r>
              <a:rPr lang="en-US" sz="3000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企業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360984" y="1552685"/>
            <a:ext cx="7422930" cy="1956948"/>
            <a:chOff x="0" y="0"/>
            <a:chExt cx="9897241" cy="2609264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161925"/>
              <a:ext cx="2709386" cy="1783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00"/>
                </a:lnSpc>
              </a:pPr>
              <a:r>
                <a:rPr lang="en-US" sz="8000" dirty="0" err="1">
                  <a:solidFill>
                    <a:srgbClr val="F54EA2"/>
                  </a:solidFill>
                  <a:latin typeface="UD学参丸ゴシック NP"/>
                  <a:ea typeface="UD学参丸ゴシック NP"/>
                  <a:cs typeface="UD学参丸ゴシック NP"/>
                  <a:sym typeface="UD学参丸ゴシック NP"/>
                </a:rPr>
                <a:t>信用</a:t>
              </a:r>
              <a:endParaRPr lang="en-US" sz="8000" dirty="0">
                <a:solidFill>
                  <a:srgbClr val="F54EA2"/>
                </a:solidFill>
                <a:latin typeface="UD学参丸ゴシック NP"/>
                <a:ea typeface="UD学参丸ゴシック NP"/>
                <a:cs typeface="UD学参丸ゴシック NP"/>
                <a:sym typeface="UD学参丸ゴシック NP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592" y="1932989"/>
              <a:ext cx="9889649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1">
                  <a:solidFill>
                    <a:srgbClr val="384665"/>
                  </a:solidFill>
                  <a:latin typeface="UDデジタル教科書体NPL Bold"/>
                  <a:ea typeface="UDデジタル教科書体NPL Bold"/>
                  <a:cs typeface="UDデジタル教科書体NPL Bold"/>
                  <a:sym typeface="UDデジタル教科書体NPL Bold"/>
                </a:rPr>
                <a:t>(顧客からの信用を第一に考え行動します）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6FFEC">
                <a:alpha val="100000"/>
              </a:srgbClr>
            </a:gs>
            <a:gs pos="100000">
              <a:srgbClr val="BFD5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2492" y="-2233392"/>
            <a:ext cx="17283015" cy="14753784"/>
            <a:chOff x="0" y="0"/>
            <a:chExt cx="1026715" cy="8764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26715" cy="876464"/>
            </a:xfrm>
            <a:custGeom>
              <a:avLst/>
              <a:gdLst/>
              <a:ahLst/>
              <a:cxnLst/>
              <a:rect l="l" t="t" r="r" b="b"/>
              <a:pathLst>
                <a:path w="1026715" h="876464">
                  <a:moveTo>
                    <a:pt x="513358" y="0"/>
                  </a:moveTo>
                  <a:lnTo>
                    <a:pt x="1026715" y="203200"/>
                  </a:lnTo>
                  <a:lnTo>
                    <a:pt x="1026715" y="673264"/>
                  </a:lnTo>
                  <a:lnTo>
                    <a:pt x="513358" y="876464"/>
                  </a:lnTo>
                  <a:lnTo>
                    <a:pt x="0" y="673264"/>
                  </a:lnTo>
                  <a:lnTo>
                    <a:pt x="0" y="203200"/>
                  </a:lnTo>
                  <a:lnTo>
                    <a:pt x="5133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82550"/>
              <a:ext cx="1026715" cy="654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8338" y="256097"/>
            <a:ext cx="4412397" cy="823371"/>
            <a:chOff x="0" y="0"/>
            <a:chExt cx="3266812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66812" cy="609600"/>
            </a:xfrm>
            <a:custGeom>
              <a:avLst/>
              <a:gdLst/>
              <a:ahLst/>
              <a:cxnLst/>
              <a:rect l="l" t="t" r="r" b="b"/>
              <a:pathLst>
                <a:path w="3266812" h="609600">
                  <a:moveTo>
                    <a:pt x="203200" y="0"/>
                  </a:moveTo>
                  <a:lnTo>
                    <a:pt x="3266812" y="0"/>
                  </a:lnTo>
                  <a:lnTo>
                    <a:pt x="306361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E6FFEC">
                    <a:alpha val="100000"/>
                  </a:srgbClr>
                </a:gs>
                <a:gs pos="100000">
                  <a:srgbClr val="BFD5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171450"/>
              <a:ext cx="3063612" cy="781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H="1">
            <a:off x="4973856" y="3771960"/>
            <a:ext cx="0" cy="5288794"/>
          </a:xfrm>
          <a:prstGeom prst="line">
            <a:avLst/>
          </a:prstGeom>
          <a:ln w="38100" cap="flat">
            <a:solidFill>
              <a:srgbClr val="B5B5B5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9" name="AutoShape 9"/>
          <p:cNvSpPr/>
          <p:nvPr/>
        </p:nvSpPr>
        <p:spPr>
          <a:xfrm>
            <a:off x="7792301" y="3771960"/>
            <a:ext cx="0" cy="5288794"/>
          </a:xfrm>
          <a:prstGeom prst="line">
            <a:avLst/>
          </a:prstGeom>
          <a:ln w="38100" cap="flat">
            <a:solidFill>
              <a:srgbClr val="B5B5B5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" name="AutoShape 10"/>
          <p:cNvSpPr/>
          <p:nvPr/>
        </p:nvSpPr>
        <p:spPr>
          <a:xfrm>
            <a:off x="10610747" y="3771960"/>
            <a:ext cx="0" cy="5288794"/>
          </a:xfrm>
          <a:prstGeom prst="line">
            <a:avLst/>
          </a:prstGeom>
          <a:ln w="38100" cap="flat">
            <a:solidFill>
              <a:srgbClr val="B5B5B5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1" name="AutoShape 11"/>
          <p:cNvSpPr/>
          <p:nvPr/>
        </p:nvSpPr>
        <p:spPr>
          <a:xfrm>
            <a:off x="13429192" y="3771960"/>
            <a:ext cx="0" cy="5288794"/>
          </a:xfrm>
          <a:prstGeom prst="line">
            <a:avLst/>
          </a:prstGeom>
          <a:ln w="38100" cap="flat">
            <a:solidFill>
              <a:srgbClr val="B5B5B5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" name="TextBox 12"/>
          <p:cNvSpPr txBox="1"/>
          <p:nvPr/>
        </p:nvSpPr>
        <p:spPr>
          <a:xfrm>
            <a:off x="574093" y="504825"/>
            <a:ext cx="3759966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800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3.入社後の道しるべ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57265" y="2016820"/>
            <a:ext cx="14773471" cy="774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384665"/>
                </a:solidFill>
                <a:latin typeface="Tazugane Gothic Medium"/>
                <a:ea typeface="Tazugane Gothic Medium"/>
                <a:cs typeface="Tazugane Gothic Medium"/>
                <a:sym typeface="Tazugane Gothic Medium"/>
              </a:rPr>
              <a:t>当社では、基本的に以下の順で段階的にスキルアップを目指します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2320041" y="3772811"/>
            <a:ext cx="2441946" cy="5485489"/>
            <a:chOff x="0" y="0"/>
            <a:chExt cx="3255928" cy="7313986"/>
          </a:xfrm>
        </p:grpSpPr>
        <p:sp>
          <p:nvSpPr>
            <p:cNvPr id="15" name="Freeform 15"/>
            <p:cNvSpPr/>
            <p:nvPr/>
          </p:nvSpPr>
          <p:spPr>
            <a:xfrm>
              <a:off x="0" y="3939309"/>
              <a:ext cx="3138450" cy="3374677"/>
            </a:xfrm>
            <a:custGeom>
              <a:avLst/>
              <a:gdLst/>
              <a:ahLst/>
              <a:cxnLst/>
              <a:rect l="l" t="t" r="r" b="b"/>
              <a:pathLst>
                <a:path w="3138450" h="3374677">
                  <a:moveTo>
                    <a:pt x="0" y="0"/>
                  </a:moveTo>
                  <a:lnTo>
                    <a:pt x="3138450" y="0"/>
                  </a:lnTo>
                  <a:lnTo>
                    <a:pt x="3138450" y="3374677"/>
                  </a:lnTo>
                  <a:lnTo>
                    <a:pt x="0" y="3374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04915" y="-209550"/>
              <a:ext cx="1396989" cy="66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9"/>
                </a:lnSpc>
              </a:pPr>
              <a:r>
                <a:rPr lang="en-US" sz="2299" dirty="0">
                  <a:solidFill>
                    <a:srgbClr val="384665"/>
                  </a:solidFill>
                  <a:latin typeface="Tazugane Gothic"/>
                  <a:ea typeface="Tazugane Gothic"/>
                  <a:cs typeface="Tazugane Gothic"/>
                  <a:sym typeface="Tazugane Gothic"/>
                </a:rPr>
                <a:t>20代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50892" y="1465636"/>
              <a:ext cx="3105036" cy="28934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499"/>
                </a:lnSpc>
              </a:pPr>
              <a:r>
                <a:rPr lang="en-US" sz="2499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プログラミング</a:t>
              </a:r>
            </a:p>
            <a:p>
              <a:pPr algn="l">
                <a:lnSpc>
                  <a:spcPts val="3499"/>
                </a:lnSpc>
              </a:pPr>
              <a:r>
                <a:rPr lang="en-US" sz="2499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能力と</a:t>
              </a:r>
            </a:p>
            <a:p>
              <a:pPr algn="l">
                <a:lnSpc>
                  <a:spcPts val="3499"/>
                </a:lnSpc>
              </a:pPr>
              <a:r>
                <a:rPr lang="en-US" sz="2499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基盤技術の</a:t>
              </a:r>
            </a:p>
            <a:p>
              <a:pPr algn="l">
                <a:lnSpc>
                  <a:spcPts val="3499"/>
                </a:lnSpc>
              </a:pPr>
              <a:r>
                <a:rPr lang="en-US" sz="2499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習得</a:t>
              </a:r>
            </a:p>
            <a:p>
              <a:pPr algn="ctr">
                <a:lnSpc>
                  <a:spcPts val="3499"/>
                </a:lnSpc>
              </a:pPr>
              <a:endParaRPr lang="en-US" sz="2499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94122" y="3772811"/>
            <a:ext cx="2611240" cy="5303609"/>
            <a:chOff x="0" y="0"/>
            <a:chExt cx="3481654" cy="7071478"/>
          </a:xfrm>
        </p:grpSpPr>
        <p:sp>
          <p:nvSpPr>
            <p:cNvPr id="19" name="Freeform 19"/>
            <p:cNvSpPr/>
            <p:nvPr/>
          </p:nvSpPr>
          <p:spPr>
            <a:xfrm>
              <a:off x="0" y="4055496"/>
              <a:ext cx="3481654" cy="3015983"/>
            </a:xfrm>
            <a:custGeom>
              <a:avLst/>
              <a:gdLst/>
              <a:ahLst/>
              <a:cxnLst/>
              <a:rect l="l" t="t" r="r" b="b"/>
              <a:pathLst>
                <a:path w="3481654" h="3015983">
                  <a:moveTo>
                    <a:pt x="0" y="0"/>
                  </a:moveTo>
                  <a:lnTo>
                    <a:pt x="3481654" y="0"/>
                  </a:lnTo>
                  <a:lnTo>
                    <a:pt x="3481654" y="3015982"/>
                  </a:lnTo>
                  <a:lnTo>
                    <a:pt x="0" y="30159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42332" y="-209550"/>
              <a:ext cx="1396989" cy="66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9"/>
                </a:lnSpc>
              </a:pPr>
              <a:r>
                <a:rPr lang="en-US" sz="2299" dirty="0">
                  <a:solidFill>
                    <a:srgbClr val="384665"/>
                  </a:solidFill>
                  <a:latin typeface="Tazugane Gothic"/>
                  <a:ea typeface="Tazugane Gothic"/>
                  <a:cs typeface="Tazugane Gothic"/>
                  <a:sym typeface="Tazugane Gothic"/>
                </a:rPr>
                <a:t>30代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88309" y="1465636"/>
              <a:ext cx="3105036" cy="2309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499"/>
                </a:lnSpc>
              </a:pPr>
              <a:r>
                <a:rPr lang="en-US" sz="2499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設計技術と</a:t>
              </a:r>
            </a:p>
            <a:p>
              <a:pPr algn="just">
                <a:lnSpc>
                  <a:spcPts val="3499"/>
                </a:lnSpc>
              </a:pPr>
              <a:r>
                <a:rPr lang="en-US" sz="2499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マネジメント力の習得</a:t>
              </a:r>
            </a:p>
            <a:p>
              <a:pPr algn="ctr">
                <a:lnSpc>
                  <a:spcPts val="3499"/>
                </a:lnSpc>
              </a:pPr>
              <a:endParaRPr lang="en-US" sz="2499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898653" y="3772811"/>
            <a:ext cx="2606467" cy="5297269"/>
            <a:chOff x="0" y="0"/>
            <a:chExt cx="3475290" cy="7063026"/>
          </a:xfrm>
        </p:grpSpPr>
        <p:sp>
          <p:nvSpPr>
            <p:cNvPr id="23" name="Freeform 23"/>
            <p:cNvSpPr/>
            <p:nvPr/>
          </p:nvSpPr>
          <p:spPr>
            <a:xfrm>
              <a:off x="0" y="4257519"/>
              <a:ext cx="3475290" cy="2805507"/>
            </a:xfrm>
            <a:custGeom>
              <a:avLst/>
              <a:gdLst/>
              <a:ahLst/>
              <a:cxnLst/>
              <a:rect l="l" t="t" r="r" b="b"/>
              <a:pathLst>
                <a:path w="3475290" h="2805507">
                  <a:moveTo>
                    <a:pt x="0" y="0"/>
                  </a:moveTo>
                  <a:lnTo>
                    <a:pt x="3475290" y="0"/>
                  </a:lnTo>
                  <a:lnTo>
                    <a:pt x="3475290" y="2805507"/>
                  </a:lnTo>
                  <a:lnTo>
                    <a:pt x="0" y="280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013898" y="-209550"/>
              <a:ext cx="1396989" cy="66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9"/>
                </a:lnSpc>
              </a:pPr>
              <a:r>
                <a:rPr lang="en-US" sz="2299" dirty="0">
                  <a:solidFill>
                    <a:srgbClr val="384665"/>
                  </a:solidFill>
                  <a:latin typeface="Tazugane Gothic"/>
                  <a:ea typeface="Tazugane Gothic"/>
                  <a:cs typeface="Tazugane Gothic"/>
                  <a:sym typeface="Tazugane Gothic"/>
                </a:rPr>
                <a:t>40代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85127" y="1465636"/>
              <a:ext cx="3105036" cy="1725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499"/>
                </a:lnSpc>
              </a:pPr>
              <a:r>
                <a:rPr lang="en-US" sz="2499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プロジェクトリーダー力の習得</a:t>
              </a:r>
            </a:p>
            <a:p>
              <a:pPr algn="ctr">
                <a:lnSpc>
                  <a:spcPts val="3499"/>
                </a:lnSpc>
              </a:pPr>
              <a:endParaRPr lang="en-US" sz="2499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825481" y="3772811"/>
            <a:ext cx="2328777" cy="5348653"/>
            <a:chOff x="0" y="0"/>
            <a:chExt cx="3105036" cy="7131538"/>
          </a:xfrm>
        </p:grpSpPr>
        <p:sp>
          <p:nvSpPr>
            <p:cNvPr id="27" name="Freeform 27"/>
            <p:cNvSpPr/>
            <p:nvPr/>
          </p:nvSpPr>
          <p:spPr>
            <a:xfrm>
              <a:off x="492412" y="3647504"/>
              <a:ext cx="2120213" cy="3484033"/>
            </a:xfrm>
            <a:custGeom>
              <a:avLst/>
              <a:gdLst/>
              <a:ahLst/>
              <a:cxnLst/>
              <a:rect l="l" t="t" r="r" b="b"/>
              <a:pathLst>
                <a:path w="2120213" h="3484033">
                  <a:moveTo>
                    <a:pt x="0" y="0"/>
                  </a:moveTo>
                  <a:lnTo>
                    <a:pt x="2120212" y="0"/>
                  </a:lnTo>
                  <a:lnTo>
                    <a:pt x="2120212" y="3484034"/>
                  </a:lnTo>
                  <a:lnTo>
                    <a:pt x="0" y="3484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854023" y="-209550"/>
              <a:ext cx="1396989" cy="66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9"/>
                </a:lnSpc>
              </a:pPr>
              <a:r>
                <a:rPr lang="en-US" sz="2299" dirty="0">
                  <a:solidFill>
                    <a:srgbClr val="384665"/>
                  </a:solidFill>
                  <a:latin typeface="Tazugane Gothic"/>
                  <a:ea typeface="Tazugane Gothic"/>
                  <a:cs typeface="Tazugane Gothic"/>
                  <a:sym typeface="Tazugane Gothic"/>
                </a:rPr>
                <a:t>50代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465636"/>
              <a:ext cx="3105036" cy="1725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499"/>
                </a:lnSpc>
              </a:pPr>
              <a:r>
                <a:rPr lang="en-US" sz="2499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顧客との折衝や</a:t>
              </a:r>
            </a:p>
            <a:p>
              <a:pPr algn="just">
                <a:lnSpc>
                  <a:spcPts val="3499"/>
                </a:lnSpc>
              </a:pPr>
              <a:r>
                <a:rPr lang="en-US" sz="2499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後輩指導</a:t>
              </a:r>
            </a:p>
            <a:p>
              <a:pPr algn="ctr">
                <a:lnSpc>
                  <a:spcPts val="3499"/>
                </a:lnSpc>
              </a:pPr>
              <a:endParaRPr lang="en-US" sz="2499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674026" y="3772811"/>
            <a:ext cx="2328777" cy="5348653"/>
            <a:chOff x="0" y="0"/>
            <a:chExt cx="3105036" cy="7131538"/>
          </a:xfrm>
        </p:grpSpPr>
        <p:sp>
          <p:nvSpPr>
            <p:cNvPr id="31" name="Freeform 31"/>
            <p:cNvSpPr/>
            <p:nvPr/>
          </p:nvSpPr>
          <p:spPr>
            <a:xfrm>
              <a:off x="105354" y="3774919"/>
              <a:ext cx="2924454" cy="3356618"/>
            </a:xfrm>
            <a:custGeom>
              <a:avLst/>
              <a:gdLst/>
              <a:ahLst/>
              <a:cxnLst/>
              <a:rect l="l" t="t" r="r" b="b"/>
              <a:pathLst>
                <a:path w="2924454" h="3356618">
                  <a:moveTo>
                    <a:pt x="0" y="0"/>
                  </a:moveTo>
                  <a:lnTo>
                    <a:pt x="2924454" y="0"/>
                  </a:lnTo>
                  <a:lnTo>
                    <a:pt x="2924454" y="3356619"/>
                  </a:lnTo>
                  <a:lnTo>
                    <a:pt x="0" y="3356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854023" y="-209550"/>
              <a:ext cx="1396989" cy="66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9"/>
                </a:lnSpc>
              </a:pPr>
              <a:r>
                <a:rPr lang="en-US" sz="2299" dirty="0">
                  <a:solidFill>
                    <a:srgbClr val="384665"/>
                  </a:solidFill>
                  <a:latin typeface="Tazugane Gothic"/>
                  <a:ea typeface="Tazugane Gothic"/>
                  <a:cs typeface="Tazugane Gothic"/>
                  <a:sym typeface="Tazugane Gothic"/>
                </a:rPr>
                <a:t>60代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1465636"/>
              <a:ext cx="3105036" cy="2309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499"/>
                </a:lnSpc>
              </a:pPr>
              <a:r>
                <a:rPr lang="en-US" sz="2499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社会へ向けて</a:t>
              </a:r>
            </a:p>
            <a:p>
              <a:pPr algn="just">
                <a:lnSpc>
                  <a:spcPts val="3499"/>
                </a:lnSpc>
              </a:pPr>
              <a:r>
                <a:rPr lang="en-US" sz="2499">
                  <a:solidFill>
                    <a:srgbClr val="384665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技術やアイデアの普及</a:t>
              </a:r>
            </a:p>
            <a:p>
              <a:pPr algn="ctr">
                <a:lnSpc>
                  <a:spcPts val="3499"/>
                </a:lnSpc>
              </a:pPr>
              <a:endParaRPr lang="en-US" sz="2499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6FFEC">
                <a:alpha val="100000"/>
              </a:srgbClr>
            </a:gs>
            <a:gs pos="100000">
              <a:srgbClr val="BFD5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4093" y="-2377700"/>
            <a:ext cx="17125891" cy="14753784"/>
            <a:chOff x="0" y="0"/>
            <a:chExt cx="22834521" cy="1967171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5677419" cy="19671712"/>
              <a:chOff x="0" y="0"/>
              <a:chExt cx="698500" cy="8764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98500" cy="876464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76464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73264"/>
                    </a:lnTo>
                    <a:lnTo>
                      <a:pt x="349250" y="876464"/>
                    </a:lnTo>
                    <a:lnTo>
                      <a:pt x="0" y="673264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82550"/>
                <a:ext cx="698500" cy="6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1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7157102" y="0"/>
              <a:ext cx="15677419" cy="19671712"/>
              <a:chOff x="0" y="0"/>
              <a:chExt cx="698500" cy="87646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98500" cy="876464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76464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73264"/>
                    </a:lnTo>
                    <a:lnTo>
                      <a:pt x="349250" y="876464"/>
                    </a:lnTo>
                    <a:lnTo>
                      <a:pt x="0" y="673264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82550"/>
                <a:ext cx="698500" cy="6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16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1750303" y="2545270"/>
            <a:ext cx="7148345" cy="3877675"/>
            <a:chOff x="0" y="0"/>
            <a:chExt cx="1882692" cy="1021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82692" cy="1021281"/>
            </a:xfrm>
            <a:custGeom>
              <a:avLst/>
              <a:gdLst/>
              <a:ahLst/>
              <a:cxnLst/>
              <a:rect l="l" t="t" r="r" b="b"/>
              <a:pathLst>
                <a:path w="1882692" h="1021281">
                  <a:moveTo>
                    <a:pt x="10830" y="0"/>
                  </a:moveTo>
                  <a:lnTo>
                    <a:pt x="1871861" y="0"/>
                  </a:lnTo>
                  <a:cubicBezTo>
                    <a:pt x="1877843" y="0"/>
                    <a:pt x="1882692" y="4849"/>
                    <a:pt x="1882692" y="10830"/>
                  </a:cubicBezTo>
                  <a:lnTo>
                    <a:pt x="1882692" y="1010450"/>
                  </a:lnTo>
                  <a:cubicBezTo>
                    <a:pt x="1882692" y="1016432"/>
                    <a:pt x="1877843" y="1021281"/>
                    <a:pt x="1871861" y="1021281"/>
                  </a:cubicBezTo>
                  <a:lnTo>
                    <a:pt x="10830" y="1021281"/>
                  </a:lnTo>
                  <a:cubicBezTo>
                    <a:pt x="7958" y="1021281"/>
                    <a:pt x="5203" y="1020140"/>
                    <a:pt x="3172" y="1018109"/>
                  </a:cubicBezTo>
                  <a:cubicBezTo>
                    <a:pt x="1141" y="1016077"/>
                    <a:pt x="0" y="1013323"/>
                    <a:pt x="0" y="1010450"/>
                  </a:cubicBezTo>
                  <a:lnTo>
                    <a:pt x="0" y="10830"/>
                  </a:lnTo>
                  <a:cubicBezTo>
                    <a:pt x="0" y="7958"/>
                    <a:pt x="1141" y="5203"/>
                    <a:pt x="3172" y="3172"/>
                  </a:cubicBezTo>
                  <a:cubicBezTo>
                    <a:pt x="5203" y="1141"/>
                    <a:pt x="7958" y="0"/>
                    <a:pt x="10830" y="0"/>
                  </a:cubicBezTo>
                  <a:close/>
                </a:path>
              </a:pathLst>
            </a:custGeom>
            <a:solidFill>
              <a:srgbClr val="DEF2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882692" cy="10784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6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763641" y="2545270"/>
            <a:ext cx="7774056" cy="3877675"/>
            <a:chOff x="0" y="0"/>
            <a:chExt cx="2047488" cy="102128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47488" cy="1021281"/>
            </a:xfrm>
            <a:custGeom>
              <a:avLst/>
              <a:gdLst/>
              <a:ahLst/>
              <a:cxnLst/>
              <a:rect l="l" t="t" r="r" b="b"/>
              <a:pathLst>
                <a:path w="2047488" h="1021281">
                  <a:moveTo>
                    <a:pt x="9959" y="0"/>
                  </a:moveTo>
                  <a:lnTo>
                    <a:pt x="2037529" y="0"/>
                  </a:lnTo>
                  <a:cubicBezTo>
                    <a:pt x="2040171" y="0"/>
                    <a:pt x="2042704" y="1049"/>
                    <a:pt x="2044571" y="2917"/>
                  </a:cubicBezTo>
                  <a:cubicBezTo>
                    <a:pt x="2046439" y="4784"/>
                    <a:pt x="2047488" y="7317"/>
                    <a:pt x="2047488" y="9959"/>
                  </a:cubicBezTo>
                  <a:lnTo>
                    <a:pt x="2047488" y="1011322"/>
                  </a:lnTo>
                  <a:cubicBezTo>
                    <a:pt x="2047488" y="1013963"/>
                    <a:pt x="2046439" y="1016496"/>
                    <a:pt x="2044571" y="1018364"/>
                  </a:cubicBezTo>
                  <a:cubicBezTo>
                    <a:pt x="2042704" y="1020231"/>
                    <a:pt x="2040171" y="1021281"/>
                    <a:pt x="2037529" y="1021281"/>
                  </a:cubicBezTo>
                  <a:lnTo>
                    <a:pt x="9959" y="1021281"/>
                  </a:lnTo>
                  <a:cubicBezTo>
                    <a:pt x="7317" y="1021281"/>
                    <a:pt x="4784" y="1020231"/>
                    <a:pt x="2917" y="1018364"/>
                  </a:cubicBezTo>
                  <a:cubicBezTo>
                    <a:pt x="1049" y="1016496"/>
                    <a:pt x="0" y="1013963"/>
                    <a:pt x="0" y="1011322"/>
                  </a:cubicBezTo>
                  <a:lnTo>
                    <a:pt x="0" y="9959"/>
                  </a:lnTo>
                  <a:cubicBezTo>
                    <a:pt x="0" y="7317"/>
                    <a:pt x="1049" y="4784"/>
                    <a:pt x="2917" y="2917"/>
                  </a:cubicBezTo>
                  <a:cubicBezTo>
                    <a:pt x="4784" y="1049"/>
                    <a:pt x="7317" y="0"/>
                    <a:pt x="9959" y="0"/>
                  </a:cubicBezTo>
                  <a:close/>
                </a:path>
              </a:pathLst>
            </a:custGeom>
            <a:solidFill>
              <a:srgbClr val="DEF2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2047488" cy="10784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487056" y="307575"/>
            <a:ext cx="3531878" cy="823371"/>
            <a:chOff x="0" y="0"/>
            <a:chExt cx="2614901" cy="6096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14901" cy="609600"/>
            </a:xfrm>
            <a:custGeom>
              <a:avLst/>
              <a:gdLst/>
              <a:ahLst/>
              <a:cxnLst/>
              <a:rect l="l" t="t" r="r" b="b"/>
              <a:pathLst>
                <a:path w="2614901" h="609600">
                  <a:moveTo>
                    <a:pt x="203200" y="0"/>
                  </a:moveTo>
                  <a:lnTo>
                    <a:pt x="2614901" y="0"/>
                  </a:lnTo>
                  <a:lnTo>
                    <a:pt x="241170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E6FFEC">
                    <a:alpha val="100000"/>
                  </a:srgbClr>
                </a:gs>
                <a:gs pos="100000">
                  <a:srgbClr val="BFD5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171450"/>
              <a:ext cx="2411701" cy="781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78883" y="6583437"/>
            <a:ext cx="2506792" cy="2506792"/>
          </a:xfrm>
          <a:custGeom>
            <a:avLst/>
            <a:gdLst/>
            <a:ahLst/>
            <a:cxnLst/>
            <a:rect l="l" t="t" r="r" b="b"/>
            <a:pathLst>
              <a:path w="2506792" h="2506792">
                <a:moveTo>
                  <a:pt x="0" y="0"/>
                </a:moveTo>
                <a:lnTo>
                  <a:pt x="2506792" y="0"/>
                </a:lnTo>
                <a:lnTo>
                  <a:pt x="2506792" y="2506792"/>
                </a:lnTo>
                <a:lnTo>
                  <a:pt x="0" y="25067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9" name="Freeform 19"/>
          <p:cNvSpPr/>
          <p:nvPr/>
        </p:nvSpPr>
        <p:spPr>
          <a:xfrm>
            <a:off x="4334059" y="8068938"/>
            <a:ext cx="2155759" cy="2042582"/>
          </a:xfrm>
          <a:custGeom>
            <a:avLst/>
            <a:gdLst/>
            <a:ahLst/>
            <a:cxnLst/>
            <a:rect l="l" t="t" r="r" b="b"/>
            <a:pathLst>
              <a:path w="2155759" h="2042582">
                <a:moveTo>
                  <a:pt x="0" y="0"/>
                </a:moveTo>
                <a:lnTo>
                  <a:pt x="2155759" y="0"/>
                </a:lnTo>
                <a:lnTo>
                  <a:pt x="2155759" y="2042581"/>
                </a:lnTo>
                <a:lnTo>
                  <a:pt x="0" y="20425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0" name="Freeform 20"/>
          <p:cNvSpPr/>
          <p:nvPr/>
        </p:nvSpPr>
        <p:spPr>
          <a:xfrm>
            <a:off x="7042268" y="6611601"/>
            <a:ext cx="2478628" cy="2478628"/>
          </a:xfrm>
          <a:custGeom>
            <a:avLst/>
            <a:gdLst/>
            <a:ahLst/>
            <a:cxnLst/>
            <a:rect l="l" t="t" r="r" b="b"/>
            <a:pathLst>
              <a:path w="2478628" h="2478628">
                <a:moveTo>
                  <a:pt x="0" y="0"/>
                </a:moveTo>
                <a:lnTo>
                  <a:pt x="2478627" y="0"/>
                </a:lnTo>
                <a:lnTo>
                  <a:pt x="2478627" y="2478628"/>
                </a:lnTo>
                <a:lnTo>
                  <a:pt x="0" y="24786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1" name="TextBox 21"/>
          <p:cNvSpPr txBox="1"/>
          <p:nvPr/>
        </p:nvSpPr>
        <p:spPr>
          <a:xfrm>
            <a:off x="3273981" y="4011032"/>
            <a:ext cx="1195527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b="1" dirty="0" err="1">
                <a:solidFill>
                  <a:srgbClr val="384665"/>
                </a:solidFill>
                <a:latin typeface="Tazugane Gothic Medium"/>
                <a:ea typeface="Tazugane Gothic Medium"/>
                <a:cs typeface="Tazugane Gothic Medium"/>
                <a:sym typeface="Tazugane Gothic Medium"/>
              </a:rPr>
              <a:t>大手メーカーが手掛けるクラウド版「電子カルテ」開発や「CRM」開発</a:t>
            </a:r>
            <a:endParaRPr lang="en-US" sz="2800" b="1" dirty="0">
              <a:solidFill>
                <a:srgbClr val="384665"/>
              </a:solidFill>
              <a:latin typeface="Tazugane Gothic Medium"/>
              <a:ea typeface="Tazugane Gothic Medium"/>
              <a:cs typeface="Tazugane Gothic Medium"/>
              <a:sym typeface="Tazugane Gothic Medium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856143" y="5154568"/>
            <a:ext cx="8783657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b="1" dirty="0">
                <a:solidFill>
                  <a:srgbClr val="384665"/>
                </a:solidFill>
                <a:latin typeface="Tazugane Gothic Medium"/>
                <a:ea typeface="Tazugane Gothic Medium"/>
                <a:cs typeface="Tazugane Gothic Medium"/>
                <a:sym typeface="Tazugane Gothic Medium"/>
              </a:rPr>
              <a:t>「</a:t>
            </a:r>
            <a:r>
              <a:rPr lang="en-US" sz="2800" b="1" dirty="0" err="1">
                <a:solidFill>
                  <a:srgbClr val="384665"/>
                </a:solidFill>
                <a:latin typeface="Tazugane Gothic Medium"/>
                <a:ea typeface="Tazugane Gothic Medium"/>
                <a:cs typeface="Tazugane Gothic Medium"/>
                <a:sym typeface="Tazugane Gothic Medium"/>
              </a:rPr>
              <a:t>GIS」を使用した工場敷地内設備管理システム開発</a:t>
            </a:r>
            <a:endParaRPr lang="en-US" sz="2800" b="1" dirty="0">
              <a:solidFill>
                <a:srgbClr val="384665"/>
              </a:solidFill>
              <a:latin typeface="Tazugane Gothic Medium"/>
              <a:ea typeface="Tazugane Gothic Medium"/>
              <a:cs typeface="Tazugane Gothic Medium"/>
              <a:sym typeface="Tazugane Gothic Medium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750303" y="1342580"/>
            <a:ext cx="14773471" cy="774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384665"/>
                </a:solidFill>
                <a:latin typeface="Tazugane Gothic Medium"/>
                <a:ea typeface="Tazugane Gothic Medium"/>
                <a:cs typeface="Tazugane Gothic Medium"/>
                <a:sym typeface="Tazugane Gothic Medium"/>
              </a:rPr>
              <a:t>当社の主な業務内容をご紹介します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19150" y="502808"/>
            <a:ext cx="2225672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800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4.業務内容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526444" y="2719351"/>
            <a:ext cx="1162743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b="1" dirty="0">
                <a:solidFill>
                  <a:srgbClr val="384665"/>
                </a:solidFill>
                <a:latin typeface="Tazugane Gothic Medium"/>
                <a:ea typeface="Tazugane Gothic Medium"/>
                <a:cs typeface="Tazugane Gothic Medium"/>
                <a:sym typeface="Tazugane Gothic Medium"/>
              </a:rPr>
              <a:t>大手鉄鋼会社向けEDI（Erectronic Data Interchange)</a:t>
            </a:r>
            <a:r>
              <a:rPr lang="en-US" sz="2800" b="1" dirty="0" err="1">
                <a:solidFill>
                  <a:srgbClr val="384665"/>
                </a:solidFill>
                <a:latin typeface="Tazugane Gothic Medium"/>
                <a:ea typeface="Tazugane Gothic Medium"/>
                <a:cs typeface="Tazugane Gothic Medium"/>
                <a:sym typeface="Tazugane Gothic Medium"/>
              </a:rPr>
              <a:t>システム開発</a:t>
            </a:r>
            <a:endParaRPr lang="en-US" sz="2800" b="1" dirty="0">
              <a:solidFill>
                <a:srgbClr val="384665"/>
              </a:solidFill>
              <a:latin typeface="Tazugane Gothic Medium"/>
              <a:ea typeface="Tazugane Gothic Medium"/>
              <a:cs typeface="Tazugane Gothic Medium"/>
              <a:sym typeface="Tazugane Gothic Medium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11050991" y="6648655"/>
            <a:ext cx="5519721" cy="2620131"/>
            <a:chOff x="0" y="0"/>
            <a:chExt cx="1453754" cy="69007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53754" cy="690076"/>
            </a:xfrm>
            <a:custGeom>
              <a:avLst/>
              <a:gdLst/>
              <a:ahLst/>
              <a:cxnLst/>
              <a:rect l="l" t="t" r="r" b="b"/>
              <a:pathLst>
                <a:path w="1453754" h="690076">
                  <a:moveTo>
                    <a:pt x="14026" y="0"/>
                  </a:moveTo>
                  <a:lnTo>
                    <a:pt x="1439728" y="0"/>
                  </a:lnTo>
                  <a:cubicBezTo>
                    <a:pt x="1443448" y="0"/>
                    <a:pt x="1447015" y="1478"/>
                    <a:pt x="1449646" y="4108"/>
                  </a:cubicBezTo>
                  <a:cubicBezTo>
                    <a:pt x="1452276" y="6738"/>
                    <a:pt x="1453754" y="10306"/>
                    <a:pt x="1453754" y="14026"/>
                  </a:cubicBezTo>
                  <a:lnTo>
                    <a:pt x="1453754" y="676050"/>
                  </a:lnTo>
                  <a:cubicBezTo>
                    <a:pt x="1453754" y="683796"/>
                    <a:pt x="1447474" y="690076"/>
                    <a:pt x="1439728" y="690076"/>
                  </a:cubicBezTo>
                  <a:lnTo>
                    <a:pt x="14026" y="690076"/>
                  </a:lnTo>
                  <a:cubicBezTo>
                    <a:pt x="10306" y="690076"/>
                    <a:pt x="6738" y="688598"/>
                    <a:pt x="4108" y="685967"/>
                  </a:cubicBezTo>
                  <a:cubicBezTo>
                    <a:pt x="1478" y="683337"/>
                    <a:pt x="0" y="679770"/>
                    <a:pt x="0" y="676050"/>
                  </a:cubicBezTo>
                  <a:lnTo>
                    <a:pt x="0" y="14026"/>
                  </a:lnTo>
                  <a:cubicBezTo>
                    <a:pt x="0" y="6280"/>
                    <a:pt x="6280" y="0"/>
                    <a:pt x="14026" y="0"/>
                  </a:cubicBezTo>
                  <a:close/>
                </a:path>
              </a:pathLst>
            </a:custGeom>
            <a:solidFill>
              <a:srgbClr val="DEF2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1453754" cy="7472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6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22369" y="7108745"/>
            <a:ext cx="4769754" cy="1614244"/>
            <a:chOff x="0" y="-228600"/>
            <a:chExt cx="6359671" cy="2152324"/>
          </a:xfrm>
        </p:grpSpPr>
        <p:sp>
          <p:nvSpPr>
            <p:cNvPr id="30" name="TextBox 30"/>
            <p:cNvSpPr txBox="1"/>
            <p:nvPr/>
          </p:nvSpPr>
          <p:spPr>
            <a:xfrm>
              <a:off x="0" y="-228600"/>
              <a:ext cx="4095171" cy="728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 b="1">
                  <a:solidFill>
                    <a:srgbClr val="384665"/>
                  </a:solidFill>
                  <a:latin typeface="Tazugane Gothic Medium"/>
                  <a:ea typeface="Tazugane Gothic Medium"/>
                  <a:cs typeface="Tazugane Gothic Medium"/>
                  <a:sym typeface="Tazugane Gothic Medium"/>
                </a:rPr>
                <a:t>その他の業務内容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376936" y="994507"/>
              <a:ext cx="5982735" cy="929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b="1" dirty="0" err="1">
                  <a:solidFill>
                    <a:srgbClr val="384665"/>
                  </a:solidFill>
                  <a:latin typeface="UDデジタル教科書体NPL Bold"/>
                  <a:ea typeface="UDデジタル教科書体NPL Bold"/>
                  <a:cs typeface="UDデジタル教科書体NPL Bold"/>
                  <a:sym typeface="UDデジタル教科書体NPL Bold"/>
                </a:rPr>
                <a:t>ホームページ作成やECサイト作成</a:t>
              </a:r>
              <a:endParaRPr lang="en-US" sz="2000" b="1" dirty="0">
                <a:solidFill>
                  <a:srgbClr val="384665"/>
                </a:solidFill>
                <a:latin typeface="UDデジタル教科書体NPL Bold"/>
                <a:ea typeface="UDデジタル教科書体NPL Bold"/>
                <a:cs typeface="UDデジタル教科書体NPL Bold"/>
                <a:sym typeface="UDデジタル教科書体NPL Bold"/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000" b="1" dirty="0" err="1">
                  <a:solidFill>
                    <a:srgbClr val="384665"/>
                  </a:solidFill>
                  <a:latin typeface="UDデジタル教科書体NPL Bold"/>
                  <a:ea typeface="UDデジタル教科書体NPL Bold"/>
                  <a:cs typeface="UDデジタル教科書体NPL Bold"/>
                  <a:sym typeface="UDデジタル教科書体NPL Bold"/>
                </a:rPr>
                <a:t>学習塾向けオンライン動画サイト構築</a:t>
              </a:r>
              <a:endParaRPr lang="en-US" sz="2000" b="1" dirty="0">
                <a:solidFill>
                  <a:srgbClr val="384665"/>
                </a:solidFill>
                <a:latin typeface="UDデジタル教科書体NPL Bold"/>
                <a:ea typeface="UDデジタル教科書体NPL Bold"/>
                <a:cs typeface="UDデジタル教科書体NPL Bold"/>
                <a:sym typeface="UDデジタル教科書体NPL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/>
      <p:bldP spid="22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6FFEC">
                <a:alpha val="100000"/>
              </a:srgbClr>
            </a:gs>
            <a:gs pos="100000">
              <a:srgbClr val="BFD5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1055" y="-2233392"/>
            <a:ext cx="17125891" cy="14753784"/>
            <a:chOff x="0" y="0"/>
            <a:chExt cx="22834521" cy="1967171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5677419" cy="19671712"/>
              <a:chOff x="0" y="0"/>
              <a:chExt cx="698500" cy="8764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98500" cy="876464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76464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73264"/>
                    </a:lnTo>
                    <a:lnTo>
                      <a:pt x="349250" y="876464"/>
                    </a:lnTo>
                    <a:lnTo>
                      <a:pt x="0" y="673264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92075"/>
                <a:ext cx="698500" cy="6446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539749" lvl="1" indent="-269875" algn="ctr">
                  <a:lnSpc>
                    <a:spcPts val="3499"/>
                  </a:lnSpc>
                  <a:buFont typeface="Arial"/>
                  <a:buChar char="•"/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7157102" y="0"/>
              <a:ext cx="15677419" cy="19671712"/>
              <a:chOff x="0" y="0"/>
              <a:chExt cx="698500" cy="87646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98500" cy="876464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76464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73264"/>
                    </a:lnTo>
                    <a:lnTo>
                      <a:pt x="349250" y="876464"/>
                    </a:lnTo>
                    <a:lnTo>
                      <a:pt x="0" y="673264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82550"/>
                <a:ext cx="698500" cy="6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16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-487057" y="345964"/>
            <a:ext cx="4150725" cy="823371"/>
            <a:chOff x="0" y="0"/>
            <a:chExt cx="3073078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73078" cy="609600"/>
            </a:xfrm>
            <a:custGeom>
              <a:avLst/>
              <a:gdLst/>
              <a:ahLst/>
              <a:cxnLst/>
              <a:rect l="l" t="t" r="r" b="b"/>
              <a:pathLst>
                <a:path w="3073078" h="609600">
                  <a:moveTo>
                    <a:pt x="203200" y="0"/>
                  </a:moveTo>
                  <a:lnTo>
                    <a:pt x="3073078" y="0"/>
                  </a:lnTo>
                  <a:lnTo>
                    <a:pt x="2869878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E6FFEC">
                    <a:alpha val="100000"/>
                  </a:srgbClr>
                </a:gs>
                <a:gs pos="100000">
                  <a:srgbClr val="BFD5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171450"/>
              <a:ext cx="2869878" cy="781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3940520" y="5192606"/>
            <a:ext cx="4080468" cy="3856042"/>
          </a:xfrm>
          <a:custGeom>
            <a:avLst/>
            <a:gdLst/>
            <a:ahLst/>
            <a:cxnLst/>
            <a:rect l="l" t="t" r="r" b="b"/>
            <a:pathLst>
              <a:path w="4080468" h="3856042">
                <a:moveTo>
                  <a:pt x="4080468" y="0"/>
                </a:moveTo>
                <a:lnTo>
                  <a:pt x="0" y="0"/>
                </a:lnTo>
                <a:lnTo>
                  <a:pt x="0" y="3856043"/>
                </a:lnTo>
                <a:lnTo>
                  <a:pt x="4080468" y="3856043"/>
                </a:lnTo>
                <a:lnTo>
                  <a:pt x="408046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3" name="TextBox 13"/>
          <p:cNvSpPr txBox="1"/>
          <p:nvPr/>
        </p:nvSpPr>
        <p:spPr>
          <a:xfrm>
            <a:off x="1588306" y="2572086"/>
            <a:ext cx="14773471" cy="576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dirty="0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PR/</a:t>
            </a:r>
            <a:r>
              <a:rPr lang="en-US" sz="2499" dirty="0" err="1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ホームページ用空撮</a:t>
            </a:r>
            <a:endParaRPr lang="en-US" sz="2499" dirty="0">
              <a:solidFill>
                <a:srgbClr val="384665"/>
              </a:solidFill>
              <a:latin typeface="Tazugane Gothic"/>
              <a:ea typeface="Tazugane Gothic"/>
              <a:cs typeface="Tazugane Gothic"/>
              <a:sym typeface="Tazugane Gothic"/>
            </a:endParaRP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dirty="0" err="1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保守</a:t>
            </a:r>
            <a:r>
              <a:rPr lang="en-US" sz="2499" dirty="0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/</a:t>
            </a:r>
            <a:r>
              <a:rPr lang="en-US" sz="2499" dirty="0" err="1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点検用空撮</a:t>
            </a:r>
            <a:endParaRPr lang="en-US" sz="2499" dirty="0">
              <a:solidFill>
                <a:srgbClr val="384665"/>
              </a:solidFill>
              <a:latin typeface="Tazugane Gothic"/>
              <a:ea typeface="Tazugane Gothic"/>
              <a:cs typeface="Tazugane Gothic"/>
              <a:sym typeface="Tazugane Gothic"/>
            </a:endParaRP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dirty="0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IT（WEB)</a:t>
            </a:r>
            <a:r>
              <a:rPr lang="en-US" sz="2499" dirty="0" err="1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を駆使したドローン専用サイト開設予定</a:t>
            </a:r>
            <a:endParaRPr lang="en-US" sz="2499" dirty="0">
              <a:solidFill>
                <a:srgbClr val="384665"/>
              </a:solidFill>
              <a:latin typeface="Tazugane Gothic"/>
              <a:ea typeface="Tazugane Gothic"/>
              <a:cs typeface="Tazugane Gothic"/>
              <a:sym typeface="Tazugane Gothic"/>
            </a:endParaRPr>
          </a:p>
          <a:p>
            <a:pPr algn="l">
              <a:lnSpc>
                <a:spcPts val="3749"/>
              </a:lnSpc>
            </a:pPr>
            <a:endParaRPr lang="en-US" sz="2499" dirty="0">
              <a:solidFill>
                <a:srgbClr val="384665"/>
              </a:solidFill>
              <a:latin typeface="Tazugane Gothic"/>
              <a:ea typeface="Tazugane Gothic"/>
              <a:cs typeface="Tazugane Gothic"/>
              <a:sym typeface="Tazugane Gothic"/>
            </a:endParaRPr>
          </a:p>
          <a:p>
            <a:pPr algn="l">
              <a:lnSpc>
                <a:spcPts val="3749"/>
              </a:lnSpc>
            </a:pPr>
            <a:r>
              <a:rPr lang="en-US" sz="2499" dirty="0" err="1">
                <a:solidFill>
                  <a:srgbClr val="F54EA2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将来的には</a:t>
            </a:r>
            <a:endParaRPr lang="en-US" sz="2499" dirty="0">
              <a:solidFill>
                <a:srgbClr val="F54EA2"/>
              </a:solidFill>
              <a:latin typeface="Tazugane Gothic"/>
              <a:ea typeface="Tazugane Gothic"/>
              <a:cs typeface="Tazugane Gothic"/>
              <a:sym typeface="Tazugane Gothic"/>
            </a:endParaRP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dirty="0" err="1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農林業へのドローン活用事業</a:t>
            </a:r>
            <a:endParaRPr lang="en-US" sz="2499" dirty="0">
              <a:solidFill>
                <a:srgbClr val="384665"/>
              </a:solidFill>
              <a:latin typeface="Tazugane Gothic"/>
              <a:ea typeface="Tazugane Gothic"/>
              <a:cs typeface="Tazugane Gothic"/>
              <a:sym typeface="Tazugane Gothic"/>
            </a:endParaRP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dirty="0" err="1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運送</a:t>
            </a:r>
            <a:r>
              <a:rPr lang="en-US" sz="2499" dirty="0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/</a:t>
            </a:r>
            <a:r>
              <a:rPr lang="en-US" sz="2499" dirty="0" err="1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運輸業へのドローン活用事業</a:t>
            </a:r>
            <a:endParaRPr lang="en-US" sz="2499" dirty="0">
              <a:solidFill>
                <a:srgbClr val="384665"/>
              </a:solidFill>
              <a:latin typeface="Tazugane Gothic"/>
              <a:ea typeface="Tazugane Gothic"/>
              <a:cs typeface="Tazugane Gothic"/>
              <a:sym typeface="Tazugane Gothic"/>
            </a:endParaRP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dirty="0" err="1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セキュリティやエマージェンシー事業へのドローン活用</a:t>
            </a:r>
            <a:r>
              <a:rPr lang="en-US" sz="2499" dirty="0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　　等</a:t>
            </a:r>
          </a:p>
          <a:p>
            <a:pPr algn="ctr">
              <a:lnSpc>
                <a:spcPts val="3749"/>
              </a:lnSpc>
            </a:pPr>
            <a:endParaRPr lang="en-US" sz="2499" dirty="0">
              <a:solidFill>
                <a:srgbClr val="384665"/>
              </a:solidFill>
              <a:latin typeface="Tazugane Gothic"/>
              <a:ea typeface="Tazugane Gothic"/>
              <a:cs typeface="Tazugane Gothic"/>
              <a:sym typeface="Tazugane Gothic"/>
            </a:endParaRPr>
          </a:p>
          <a:p>
            <a:pPr algn="ctr">
              <a:lnSpc>
                <a:spcPts val="3749"/>
              </a:lnSpc>
            </a:pPr>
            <a:r>
              <a:rPr lang="en-US" sz="2499" dirty="0" err="1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様々な業種へとドローン活用を展開していきます</a:t>
            </a:r>
            <a:r>
              <a:rPr lang="en-US" sz="2499" dirty="0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。</a:t>
            </a:r>
          </a:p>
          <a:p>
            <a:pPr algn="l">
              <a:lnSpc>
                <a:spcPts val="3749"/>
              </a:lnSpc>
            </a:pPr>
            <a:endParaRPr lang="en-US" sz="2499" dirty="0">
              <a:solidFill>
                <a:srgbClr val="384665"/>
              </a:solidFill>
              <a:latin typeface="Tazugane Gothic"/>
              <a:ea typeface="Tazugane Gothic"/>
              <a:cs typeface="Tazugane Gothic"/>
              <a:sym typeface="Tazugane Gothic"/>
            </a:endParaRPr>
          </a:p>
          <a:p>
            <a:pPr algn="l">
              <a:lnSpc>
                <a:spcPts val="3749"/>
              </a:lnSpc>
            </a:pPr>
            <a:endParaRPr lang="en-US" sz="2499" dirty="0">
              <a:solidFill>
                <a:srgbClr val="384665"/>
              </a:solidFill>
              <a:latin typeface="Tazugane Gothic"/>
              <a:ea typeface="Tazugane Gothic"/>
              <a:cs typeface="Tazugane Gothic"/>
              <a:sym typeface="Tazugane Gothi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19150" y="504825"/>
            <a:ext cx="3079609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800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5.ドローン事業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757265" y="1842471"/>
            <a:ext cx="14773471" cy="3876964"/>
            <a:chOff x="0" y="0"/>
            <a:chExt cx="19697961" cy="5169285"/>
          </a:xfrm>
        </p:grpSpPr>
        <p:sp>
          <p:nvSpPr>
            <p:cNvPr id="16" name="Freeform 16"/>
            <p:cNvSpPr/>
            <p:nvPr/>
          </p:nvSpPr>
          <p:spPr>
            <a:xfrm>
              <a:off x="12632639" y="1315720"/>
              <a:ext cx="3877801" cy="3853565"/>
            </a:xfrm>
            <a:custGeom>
              <a:avLst/>
              <a:gdLst/>
              <a:ahLst/>
              <a:cxnLst/>
              <a:rect l="l" t="t" r="r" b="b"/>
              <a:pathLst>
                <a:path w="3877801" h="3853565">
                  <a:moveTo>
                    <a:pt x="0" y="0"/>
                  </a:moveTo>
                  <a:lnTo>
                    <a:pt x="3877802" y="0"/>
                  </a:lnTo>
                  <a:lnTo>
                    <a:pt x="3877802" y="3853565"/>
                  </a:lnTo>
                  <a:lnTo>
                    <a:pt x="0" y="38535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04800"/>
              <a:ext cx="19697961" cy="93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00"/>
                </a:lnSpc>
              </a:pPr>
              <a:r>
                <a:rPr lang="en-US" sz="3000" dirty="0">
                  <a:solidFill>
                    <a:srgbClr val="384665"/>
                  </a:solidFill>
                  <a:latin typeface="Tazugane Gothic Light"/>
                  <a:ea typeface="Tazugane Gothic Light"/>
                  <a:cs typeface="Tazugane Gothic Light"/>
                  <a:sym typeface="Tazugane Gothic Light"/>
                </a:rPr>
                <a:t>2021年よりドローン事業を開始し、</a:t>
              </a:r>
              <a:r>
                <a:rPr lang="en-US" sz="3000" b="1" dirty="0">
                  <a:solidFill>
                    <a:srgbClr val="F54EA2"/>
                  </a:solidFill>
                  <a:latin typeface="Tazugane Gothic Bold"/>
                  <a:ea typeface="Tazugane Gothic Bold"/>
                  <a:cs typeface="Tazugane Gothic Bold"/>
                  <a:sym typeface="Tazugane Gothic Bold"/>
                </a:rPr>
                <a:t>「</a:t>
              </a:r>
              <a:r>
                <a:rPr lang="en-US" sz="3000" b="1" dirty="0" err="1">
                  <a:solidFill>
                    <a:srgbClr val="F54EA2"/>
                  </a:solidFill>
                  <a:latin typeface="Tazugane Gothic Bold"/>
                  <a:ea typeface="Tazugane Gothic Bold"/>
                  <a:cs typeface="Tazugane Gothic Bold"/>
                  <a:sym typeface="Tazugane Gothic Bold"/>
                </a:rPr>
                <a:t>IT×ドローン」</a:t>
              </a:r>
              <a:r>
                <a:rPr lang="en-US" sz="3000" dirty="0" err="1">
                  <a:solidFill>
                    <a:srgbClr val="384665"/>
                  </a:solidFill>
                  <a:latin typeface="Tazugane Gothic Light"/>
                  <a:ea typeface="Tazugane Gothic Light"/>
                  <a:cs typeface="Tazugane Gothic Light"/>
                  <a:sym typeface="Tazugane Gothic Light"/>
                </a:rPr>
                <a:t>のDX事業を目指しています</a:t>
              </a:r>
              <a:endParaRPr lang="en-US" sz="3000" dirty="0">
                <a:solidFill>
                  <a:srgbClr val="384665"/>
                </a:solidFill>
                <a:latin typeface="Tazugane Gothic Light"/>
                <a:ea typeface="Tazugane Gothic Light"/>
                <a:cs typeface="Tazugane Gothic Light"/>
                <a:sym typeface="Tazugane Gothic Light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462533" y="8633759"/>
            <a:ext cx="8299029" cy="1401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2499" dirty="0" err="1">
                <a:solidFill>
                  <a:srgbClr val="F54EA2"/>
                </a:solidFill>
                <a:latin typeface="Tazugane Gothic Light"/>
                <a:ea typeface="Tazugane Gothic Light"/>
                <a:cs typeface="Tazugane Gothic Light"/>
                <a:sym typeface="Tazugane Gothic Light"/>
              </a:rPr>
              <a:t>無人航空機操縦者技能証明書</a:t>
            </a:r>
            <a:r>
              <a:rPr lang="en-US" sz="2499" dirty="0" err="1">
                <a:solidFill>
                  <a:srgbClr val="384665"/>
                </a:solidFill>
                <a:latin typeface="Tazugane Gothic Light"/>
                <a:ea typeface="Tazugane Gothic Light"/>
                <a:cs typeface="Tazugane Gothic Light"/>
                <a:sym typeface="Tazugane Gothic Light"/>
              </a:rPr>
              <a:t>（国家ライセンス）習得済み</a:t>
            </a:r>
            <a:endParaRPr lang="en-US" sz="2499" dirty="0">
              <a:solidFill>
                <a:srgbClr val="384665"/>
              </a:solidFill>
              <a:latin typeface="Tazugane Gothic Light"/>
              <a:ea typeface="Tazugane Gothic Light"/>
              <a:cs typeface="Tazugane Gothic Light"/>
              <a:sym typeface="Tazugane Gothic Light"/>
            </a:endParaRPr>
          </a:p>
          <a:p>
            <a:pPr algn="l">
              <a:lnSpc>
                <a:spcPts val="3749"/>
              </a:lnSpc>
            </a:pPr>
            <a:r>
              <a:rPr lang="en-US" sz="2499" dirty="0">
                <a:solidFill>
                  <a:srgbClr val="384665"/>
                </a:solidFill>
                <a:latin typeface="Tazugane Gothic Light"/>
                <a:ea typeface="Tazugane Gothic Light"/>
                <a:cs typeface="Tazugane Gothic Light"/>
                <a:sym typeface="Tazugane Gothic Light"/>
              </a:rPr>
              <a:t>※2022より毎年、</a:t>
            </a:r>
            <a:r>
              <a:rPr lang="en-US" sz="2499" dirty="0">
                <a:solidFill>
                  <a:srgbClr val="F54EA2"/>
                </a:solidFill>
                <a:latin typeface="Tazugane Gothic Light"/>
                <a:ea typeface="Tazugane Gothic Light"/>
                <a:cs typeface="Tazugane Gothic Light"/>
                <a:sym typeface="Tazugane Gothic Light"/>
              </a:rPr>
              <a:t>地元消防局の人命救助訓練</a:t>
            </a:r>
            <a:r>
              <a:rPr lang="en-US" sz="2499" dirty="0">
                <a:solidFill>
                  <a:srgbClr val="384665"/>
                </a:solidFill>
                <a:latin typeface="Tazugane Gothic Light"/>
                <a:ea typeface="Tazugane Gothic Light"/>
                <a:cs typeface="Tazugane Gothic Light"/>
                <a:sym typeface="Tazugane Gothic Light"/>
              </a:rPr>
              <a:t>に参加し、</a:t>
            </a:r>
          </a:p>
          <a:p>
            <a:pPr algn="l">
              <a:lnSpc>
                <a:spcPts val="3749"/>
              </a:lnSpc>
            </a:pPr>
            <a:r>
              <a:rPr lang="en-US" sz="2499" dirty="0" err="1">
                <a:solidFill>
                  <a:srgbClr val="384665"/>
                </a:solidFill>
                <a:latin typeface="Tazugane Gothic Light"/>
                <a:ea typeface="Tazugane Gothic Light"/>
                <a:cs typeface="Tazugane Gothic Light"/>
                <a:sym typeface="Tazugane Gothic Light"/>
              </a:rPr>
              <a:t>有事（災害時）の際のドローン活用に備えています</a:t>
            </a:r>
            <a:endParaRPr lang="en-US" sz="2499" dirty="0">
              <a:solidFill>
                <a:srgbClr val="384665"/>
              </a:solidFill>
              <a:latin typeface="Tazugane Gothic Light"/>
              <a:ea typeface="Tazugane Gothic Light"/>
              <a:cs typeface="Tazugane Gothic Light"/>
              <a:sym typeface="Tazugane Gothic Light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97E3F9B4-308A-A129-4D8F-9A0520B35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70" y="7658100"/>
            <a:ext cx="3918137" cy="2371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6FFEC">
                <a:alpha val="100000"/>
              </a:srgbClr>
            </a:gs>
            <a:gs pos="100000">
              <a:srgbClr val="BFD5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4990" y="-2476500"/>
            <a:ext cx="17125891" cy="14753784"/>
            <a:chOff x="0" y="0"/>
            <a:chExt cx="22834521" cy="1967171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5677419" cy="19671712"/>
              <a:chOff x="0" y="0"/>
              <a:chExt cx="698500" cy="8764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98500" cy="876464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76464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73264"/>
                    </a:lnTo>
                    <a:lnTo>
                      <a:pt x="349250" y="876464"/>
                    </a:lnTo>
                    <a:lnTo>
                      <a:pt x="0" y="673264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82550"/>
                <a:ext cx="698500" cy="6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1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7157102" y="0"/>
              <a:ext cx="15677419" cy="19671712"/>
              <a:chOff x="0" y="0"/>
              <a:chExt cx="698500" cy="87646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98500" cy="876464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76464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73264"/>
                    </a:lnTo>
                    <a:lnTo>
                      <a:pt x="349250" y="876464"/>
                    </a:lnTo>
                    <a:lnTo>
                      <a:pt x="0" y="673264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82550"/>
                <a:ext cx="698500" cy="6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16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-400385" y="304903"/>
            <a:ext cx="3848748" cy="823371"/>
            <a:chOff x="0" y="0"/>
            <a:chExt cx="2849502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49502" cy="609600"/>
            </a:xfrm>
            <a:custGeom>
              <a:avLst/>
              <a:gdLst/>
              <a:ahLst/>
              <a:cxnLst/>
              <a:rect l="l" t="t" r="r" b="b"/>
              <a:pathLst>
                <a:path w="2849502" h="609600">
                  <a:moveTo>
                    <a:pt x="203200" y="0"/>
                  </a:moveTo>
                  <a:lnTo>
                    <a:pt x="2849502" y="0"/>
                  </a:lnTo>
                  <a:lnTo>
                    <a:pt x="264630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E6FFEC">
                    <a:alpha val="100000"/>
                  </a:srgbClr>
                </a:gs>
                <a:gs pos="100000">
                  <a:srgbClr val="BFD5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171450"/>
              <a:ext cx="2646302" cy="781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2600946"/>
            <a:ext cx="7528008" cy="5721378"/>
            <a:chOff x="0" y="0"/>
            <a:chExt cx="10037344" cy="762850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872872"/>
              <a:ext cx="4703495" cy="6755632"/>
              <a:chOff x="0" y="0"/>
              <a:chExt cx="929085" cy="133444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29085" cy="1334446"/>
              </a:xfrm>
              <a:custGeom>
                <a:avLst/>
                <a:gdLst/>
                <a:ahLst/>
                <a:cxnLst/>
                <a:rect l="l" t="t" r="r" b="b"/>
                <a:pathLst>
                  <a:path w="929085" h="1334446">
                    <a:moveTo>
                      <a:pt x="21947" y="0"/>
                    </a:moveTo>
                    <a:lnTo>
                      <a:pt x="907139" y="0"/>
                    </a:lnTo>
                    <a:cubicBezTo>
                      <a:pt x="919260" y="0"/>
                      <a:pt x="929085" y="9826"/>
                      <a:pt x="929085" y="21947"/>
                    </a:cubicBezTo>
                    <a:lnTo>
                      <a:pt x="929085" y="1312499"/>
                    </a:lnTo>
                    <a:cubicBezTo>
                      <a:pt x="929085" y="1318320"/>
                      <a:pt x="926773" y="1323902"/>
                      <a:pt x="922657" y="1328018"/>
                    </a:cubicBezTo>
                    <a:cubicBezTo>
                      <a:pt x="918542" y="1332134"/>
                      <a:pt x="912959" y="1334446"/>
                      <a:pt x="907139" y="1334446"/>
                    </a:cubicBezTo>
                    <a:lnTo>
                      <a:pt x="21947" y="1334446"/>
                    </a:lnTo>
                    <a:cubicBezTo>
                      <a:pt x="16126" y="1334446"/>
                      <a:pt x="10544" y="1332134"/>
                      <a:pt x="6428" y="1328018"/>
                    </a:cubicBezTo>
                    <a:cubicBezTo>
                      <a:pt x="2312" y="1323902"/>
                      <a:pt x="0" y="1318320"/>
                      <a:pt x="0" y="1312499"/>
                    </a:cubicBezTo>
                    <a:lnTo>
                      <a:pt x="0" y="21947"/>
                    </a:lnTo>
                    <a:cubicBezTo>
                      <a:pt x="0" y="16126"/>
                      <a:pt x="2312" y="10544"/>
                      <a:pt x="6428" y="6428"/>
                    </a:cubicBezTo>
                    <a:cubicBezTo>
                      <a:pt x="10544" y="2312"/>
                      <a:pt x="16126" y="0"/>
                      <a:pt x="21947" y="0"/>
                    </a:cubicBezTo>
                    <a:close/>
                  </a:path>
                </a:pathLst>
              </a:custGeom>
              <a:solidFill>
                <a:srgbClr val="DEF2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929085" cy="13915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16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074" y="0"/>
              <a:ext cx="4700421" cy="2122509"/>
              <a:chOff x="0" y="0"/>
              <a:chExt cx="928478" cy="41926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928478" cy="419261"/>
              </a:xfrm>
              <a:custGeom>
                <a:avLst/>
                <a:gdLst/>
                <a:ahLst/>
                <a:cxnLst/>
                <a:rect l="l" t="t" r="r" b="b"/>
                <a:pathLst>
                  <a:path w="928478" h="419261">
                    <a:moveTo>
                      <a:pt x="0" y="0"/>
                    </a:moveTo>
                    <a:lnTo>
                      <a:pt x="928478" y="0"/>
                    </a:lnTo>
                    <a:lnTo>
                      <a:pt x="928478" y="419261"/>
                    </a:lnTo>
                    <a:lnTo>
                      <a:pt x="0" y="419261"/>
                    </a:lnTo>
                    <a:close/>
                  </a:path>
                </a:pathLst>
              </a:custGeom>
              <a:solidFill>
                <a:srgbClr val="BEDBE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171450"/>
                <a:ext cx="928478" cy="590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20991" y="872872"/>
              <a:ext cx="5984906" cy="6755632"/>
              <a:chOff x="0" y="0"/>
              <a:chExt cx="1182204" cy="133444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182204" cy="1334446"/>
              </a:xfrm>
              <a:custGeom>
                <a:avLst/>
                <a:gdLst/>
                <a:ahLst/>
                <a:cxnLst/>
                <a:rect l="l" t="t" r="r" b="b"/>
                <a:pathLst>
                  <a:path w="1182204" h="1334446">
                    <a:moveTo>
                      <a:pt x="17248" y="0"/>
                    </a:moveTo>
                    <a:lnTo>
                      <a:pt x="1164956" y="0"/>
                    </a:lnTo>
                    <a:cubicBezTo>
                      <a:pt x="1174482" y="0"/>
                      <a:pt x="1182204" y="7722"/>
                      <a:pt x="1182204" y="17248"/>
                    </a:cubicBezTo>
                    <a:lnTo>
                      <a:pt x="1182204" y="1317198"/>
                    </a:lnTo>
                    <a:cubicBezTo>
                      <a:pt x="1182204" y="1321773"/>
                      <a:pt x="1180387" y="1326159"/>
                      <a:pt x="1177152" y="1329394"/>
                    </a:cubicBezTo>
                    <a:cubicBezTo>
                      <a:pt x="1173917" y="1332629"/>
                      <a:pt x="1169530" y="1334446"/>
                      <a:pt x="1164956" y="1334446"/>
                    </a:cubicBezTo>
                    <a:lnTo>
                      <a:pt x="17248" y="1334446"/>
                    </a:lnTo>
                    <a:cubicBezTo>
                      <a:pt x="12673" y="1334446"/>
                      <a:pt x="8286" y="1332629"/>
                      <a:pt x="5052" y="1329394"/>
                    </a:cubicBezTo>
                    <a:cubicBezTo>
                      <a:pt x="1817" y="1326159"/>
                      <a:pt x="0" y="1321773"/>
                      <a:pt x="0" y="1317198"/>
                    </a:cubicBezTo>
                    <a:lnTo>
                      <a:pt x="0" y="17248"/>
                    </a:lnTo>
                    <a:cubicBezTo>
                      <a:pt x="0" y="12673"/>
                      <a:pt x="1817" y="8286"/>
                      <a:pt x="5052" y="5052"/>
                    </a:cubicBezTo>
                    <a:cubicBezTo>
                      <a:pt x="8286" y="1817"/>
                      <a:pt x="12673" y="0"/>
                      <a:pt x="17248" y="0"/>
                    </a:cubicBezTo>
                    <a:close/>
                  </a:path>
                </a:pathLst>
              </a:custGeom>
              <a:solidFill>
                <a:srgbClr val="DEF2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57150"/>
                <a:ext cx="1182204" cy="13915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16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3304588" y="0"/>
              <a:ext cx="6732755" cy="2122509"/>
              <a:chOff x="0" y="0"/>
              <a:chExt cx="1329927" cy="41926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329927" cy="419261"/>
              </a:xfrm>
              <a:custGeom>
                <a:avLst/>
                <a:gdLst/>
                <a:ahLst/>
                <a:cxnLst/>
                <a:rect l="l" t="t" r="r" b="b"/>
                <a:pathLst>
                  <a:path w="1329927" h="419261">
                    <a:moveTo>
                      <a:pt x="0" y="0"/>
                    </a:moveTo>
                    <a:lnTo>
                      <a:pt x="1329927" y="0"/>
                    </a:lnTo>
                    <a:lnTo>
                      <a:pt x="1329927" y="419261"/>
                    </a:lnTo>
                    <a:lnTo>
                      <a:pt x="0" y="419261"/>
                    </a:lnTo>
                    <a:close/>
                  </a:path>
                </a:pathLst>
              </a:custGeom>
              <a:solidFill>
                <a:srgbClr val="BEDBE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171450"/>
                <a:ext cx="1329927" cy="590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9894637" y="2600946"/>
            <a:ext cx="7376373" cy="5721378"/>
            <a:chOff x="0" y="0"/>
            <a:chExt cx="9835164" cy="7628504"/>
          </a:xfrm>
        </p:grpSpPr>
        <p:grpSp>
          <p:nvGrpSpPr>
            <p:cNvPr id="26" name="Group 26"/>
            <p:cNvGrpSpPr/>
            <p:nvPr/>
          </p:nvGrpSpPr>
          <p:grpSpPr>
            <a:xfrm>
              <a:off x="9366" y="872872"/>
              <a:ext cx="5122303" cy="6755632"/>
              <a:chOff x="0" y="0"/>
              <a:chExt cx="1011813" cy="133444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011813" cy="1334446"/>
              </a:xfrm>
              <a:custGeom>
                <a:avLst/>
                <a:gdLst/>
                <a:ahLst/>
                <a:cxnLst/>
                <a:rect l="l" t="t" r="r" b="b"/>
                <a:pathLst>
                  <a:path w="1011813" h="1334446">
                    <a:moveTo>
                      <a:pt x="20152" y="0"/>
                    </a:moveTo>
                    <a:lnTo>
                      <a:pt x="991661" y="0"/>
                    </a:lnTo>
                    <a:cubicBezTo>
                      <a:pt x="1002791" y="0"/>
                      <a:pt x="1011813" y="9022"/>
                      <a:pt x="1011813" y="20152"/>
                    </a:cubicBezTo>
                    <a:lnTo>
                      <a:pt x="1011813" y="1314294"/>
                    </a:lnTo>
                    <a:cubicBezTo>
                      <a:pt x="1011813" y="1319638"/>
                      <a:pt x="1009690" y="1324764"/>
                      <a:pt x="1005910" y="1328543"/>
                    </a:cubicBezTo>
                    <a:cubicBezTo>
                      <a:pt x="1002131" y="1332323"/>
                      <a:pt x="997005" y="1334446"/>
                      <a:pt x="991661" y="1334446"/>
                    </a:cubicBezTo>
                    <a:lnTo>
                      <a:pt x="20152" y="1334446"/>
                    </a:lnTo>
                    <a:cubicBezTo>
                      <a:pt x="14807" y="1334446"/>
                      <a:pt x="9682" y="1332323"/>
                      <a:pt x="5902" y="1328543"/>
                    </a:cubicBezTo>
                    <a:cubicBezTo>
                      <a:pt x="2123" y="1324764"/>
                      <a:pt x="0" y="1319638"/>
                      <a:pt x="0" y="1314294"/>
                    </a:cubicBezTo>
                    <a:lnTo>
                      <a:pt x="0" y="20152"/>
                    </a:lnTo>
                    <a:cubicBezTo>
                      <a:pt x="0" y="14807"/>
                      <a:pt x="2123" y="9682"/>
                      <a:pt x="5902" y="5902"/>
                    </a:cubicBezTo>
                    <a:cubicBezTo>
                      <a:pt x="9682" y="2123"/>
                      <a:pt x="14807" y="0"/>
                      <a:pt x="20152" y="0"/>
                    </a:cubicBezTo>
                    <a:close/>
                  </a:path>
                </a:pathLst>
              </a:custGeom>
              <a:solidFill>
                <a:srgbClr val="DEF2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57150"/>
                <a:ext cx="1011813" cy="13915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16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0" y="0"/>
              <a:ext cx="6494312" cy="2122509"/>
              <a:chOff x="0" y="0"/>
              <a:chExt cx="1282827" cy="419261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282827" cy="419261"/>
              </a:xfrm>
              <a:custGeom>
                <a:avLst/>
                <a:gdLst/>
                <a:ahLst/>
                <a:cxnLst/>
                <a:rect l="l" t="t" r="r" b="b"/>
                <a:pathLst>
                  <a:path w="1282827" h="419261">
                    <a:moveTo>
                      <a:pt x="0" y="0"/>
                    </a:moveTo>
                    <a:lnTo>
                      <a:pt x="1282827" y="0"/>
                    </a:lnTo>
                    <a:lnTo>
                      <a:pt x="1282827" y="419261"/>
                    </a:lnTo>
                    <a:lnTo>
                      <a:pt x="0" y="419261"/>
                    </a:lnTo>
                    <a:close/>
                  </a:path>
                </a:pathLst>
              </a:custGeom>
              <a:solidFill>
                <a:srgbClr val="BEDBE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171450"/>
                <a:ext cx="1282827" cy="590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4471973" y="872872"/>
              <a:ext cx="5363191" cy="6755632"/>
              <a:chOff x="0" y="0"/>
              <a:chExt cx="1059396" cy="1334446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059396" cy="1334446"/>
              </a:xfrm>
              <a:custGeom>
                <a:avLst/>
                <a:gdLst/>
                <a:ahLst/>
                <a:cxnLst/>
                <a:rect l="l" t="t" r="r" b="b"/>
                <a:pathLst>
                  <a:path w="1059396" h="1334446">
                    <a:moveTo>
                      <a:pt x="19247" y="0"/>
                    </a:moveTo>
                    <a:lnTo>
                      <a:pt x="1040149" y="0"/>
                    </a:lnTo>
                    <a:cubicBezTo>
                      <a:pt x="1045253" y="0"/>
                      <a:pt x="1050149" y="2028"/>
                      <a:pt x="1053758" y="5637"/>
                    </a:cubicBezTo>
                    <a:cubicBezTo>
                      <a:pt x="1057368" y="9247"/>
                      <a:pt x="1059396" y="14142"/>
                      <a:pt x="1059396" y="19247"/>
                    </a:cubicBezTo>
                    <a:lnTo>
                      <a:pt x="1059396" y="1315199"/>
                    </a:lnTo>
                    <a:cubicBezTo>
                      <a:pt x="1059396" y="1325829"/>
                      <a:pt x="1050778" y="1334446"/>
                      <a:pt x="1040149" y="1334446"/>
                    </a:cubicBezTo>
                    <a:lnTo>
                      <a:pt x="19247" y="1334446"/>
                    </a:lnTo>
                    <a:cubicBezTo>
                      <a:pt x="14142" y="1334446"/>
                      <a:pt x="9247" y="1332418"/>
                      <a:pt x="5637" y="1328808"/>
                    </a:cubicBezTo>
                    <a:cubicBezTo>
                      <a:pt x="2028" y="1325199"/>
                      <a:pt x="0" y="1320303"/>
                      <a:pt x="0" y="1315199"/>
                    </a:cubicBezTo>
                    <a:lnTo>
                      <a:pt x="0" y="19247"/>
                    </a:lnTo>
                    <a:cubicBezTo>
                      <a:pt x="0" y="14142"/>
                      <a:pt x="2028" y="9247"/>
                      <a:pt x="5637" y="5637"/>
                    </a:cubicBezTo>
                    <a:cubicBezTo>
                      <a:pt x="9247" y="2028"/>
                      <a:pt x="14142" y="0"/>
                      <a:pt x="19247" y="0"/>
                    </a:cubicBezTo>
                    <a:close/>
                  </a:path>
                </a:pathLst>
              </a:custGeom>
              <a:solidFill>
                <a:srgbClr val="DEF2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-57150"/>
                <a:ext cx="1059396" cy="13915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16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09001" y="0"/>
              <a:ext cx="5607503" cy="2122509"/>
              <a:chOff x="0" y="0"/>
              <a:chExt cx="1107655" cy="41926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107655" cy="419261"/>
              </a:xfrm>
              <a:custGeom>
                <a:avLst/>
                <a:gdLst/>
                <a:ahLst/>
                <a:cxnLst/>
                <a:rect l="l" t="t" r="r" b="b"/>
                <a:pathLst>
                  <a:path w="1107655" h="419261">
                    <a:moveTo>
                      <a:pt x="0" y="0"/>
                    </a:moveTo>
                    <a:lnTo>
                      <a:pt x="1107655" y="0"/>
                    </a:lnTo>
                    <a:lnTo>
                      <a:pt x="1107655" y="419261"/>
                    </a:lnTo>
                    <a:lnTo>
                      <a:pt x="0" y="419261"/>
                    </a:lnTo>
                    <a:close/>
                  </a:path>
                </a:pathLst>
              </a:custGeom>
              <a:solidFill>
                <a:srgbClr val="BEDBE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171450"/>
                <a:ext cx="1107655" cy="590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38" name="AutoShape 38"/>
          <p:cNvSpPr/>
          <p:nvPr/>
        </p:nvSpPr>
        <p:spPr>
          <a:xfrm>
            <a:off x="9137936" y="0"/>
            <a:ext cx="6064" cy="10287000"/>
          </a:xfrm>
          <a:prstGeom prst="line">
            <a:avLst/>
          </a:prstGeom>
          <a:ln w="38100" cap="flat">
            <a:solidFill>
              <a:srgbClr val="B5B5B5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9" name="TextBox 39"/>
          <p:cNvSpPr txBox="1"/>
          <p:nvPr/>
        </p:nvSpPr>
        <p:spPr>
          <a:xfrm>
            <a:off x="819150" y="504825"/>
            <a:ext cx="2031097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800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6.選考基準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859004" y="2989699"/>
            <a:ext cx="5867400" cy="73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384665"/>
                </a:solidFill>
                <a:latin typeface="UDデジタル教科書体NPL Bold"/>
                <a:ea typeface="UDデジタル教科書体NPL Bold"/>
                <a:cs typeface="UDデジタル教科書体NPL Bold"/>
                <a:sym typeface="UDデジタル教科書体NPL Bold"/>
              </a:rPr>
              <a:t>求める人物像と選考基準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637413" y="2989699"/>
            <a:ext cx="5867400" cy="73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384665"/>
                </a:solidFill>
                <a:latin typeface="UDデジタル教科書体NPL Bold"/>
                <a:ea typeface="UDデジタル教科書体NPL Bold"/>
                <a:cs typeface="UDデジタル教科書体NPL Bold"/>
                <a:sym typeface="UDデジタル教科書体NPL Bold"/>
              </a:rPr>
              <a:t>選考方法とスケジュール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523989" y="6459747"/>
            <a:ext cx="6692320" cy="1743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3985" lvl="1" algn="l">
              <a:lnSpc>
                <a:spcPts val="4590"/>
              </a:lnSpc>
            </a:pPr>
            <a:r>
              <a:rPr lang="ja-JP" altLang="en-US" sz="3279" dirty="0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・</a:t>
            </a:r>
            <a:r>
              <a:rPr lang="en-US" sz="327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元気に</a:t>
            </a:r>
            <a:r>
              <a:rPr lang="en-US" sz="3279" dirty="0" err="1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挨拶</a:t>
            </a:r>
            <a:r>
              <a:rPr lang="en-US" sz="327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ができる人</a:t>
            </a:r>
            <a:endParaRPr lang="en-US" sz="3279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  <a:p>
            <a:pPr marL="353985" lvl="1" algn="l">
              <a:lnSpc>
                <a:spcPts val="4590"/>
              </a:lnSpc>
            </a:pPr>
            <a:r>
              <a:rPr lang="ja-JP" altLang="en-US" sz="3279" dirty="0">
                <a:solidFill>
                  <a:schemeClr val="tx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・</a:t>
            </a:r>
            <a:r>
              <a:rPr lang="en-US" sz="3279" dirty="0" err="1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コミュニケーション力</a:t>
            </a:r>
            <a:r>
              <a:rPr lang="en-US" sz="327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がある人</a:t>
            </a:r>
            <a:endParaRPr lang="en-US" sz="3279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  <a:p>
            <a:pPr marL="353985" lvl="1" algn="l">
              <a:lnSpc>
                <a:spcPts val="4590"/>
              </a:lnSpc>
            </a:pPr>
            <a:r>
              <a:rPr lang="ja-JP" altLang="en-US" sz="3279" dirty="0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・</a:t>
            </a:r>
            <a:r>
              <a:rPr lang="en-US" sz="327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コツコツ</a:t>
            </a:r>
            <a:r>
              <a:rPr lang="en-US" sz="3279" dirty="0" err="1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努力家</a:t>
            </a:r>
            <a:r>
              <a:rPr lang="en-US" sz="327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の人</a:t>
            </a:r>
            <a:endParaRPr lang="en-US" sz="3279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0126695" y="4635619"/>
            <a:ext cx="7130320" cy="2224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AutoNum type="arabicPeriod"/>
            </a:pPr>
            <a:r>
              <a:rPr lang="en-US" sz="2499" dirty="0" err="1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受け付けは随時</a:t>
            </a:r>
            <a:r>
              <a:rPr lang="en-US" sz="2499" dirty="0" err="1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（お気軽にご連絡ください</a:t>
            </a:r>
            <a:r>
              <a:rPr lang="en-US" sz="2499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）</a:t>
            </a:r>
          </a:p>
          <a:p>
            <a:pPr marL="539749" lvl="1" indent="-269875" algn="l">
              <a:lnSpc>
                <a:spcPts val="3499"/>
              </a:lnSpc>
              <a:buAutoNum type="arabicPeriod"/>
            </a:pPr>
            <a:r>
              <a:rPr lang="en-US" sz="249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書類選考</a:t>
            </a:r>
            <a:endParaRPr lang="en-US" sz="2499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  <a:p>
            <a:pPr marL="539749" lvl="1" indent="-269875" algn="l">
              <a:lnSpc>
                <a:spcPts val="3499"/>
              </a:lnSpc>
              <a:buAutoNum type="arabicPeriod"/>
            </a:pPr>
            <a:r>
              <a:rPr lang="en-US" sz="249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筆記試験+適正検査+一次面接</a:t>
            </a:r>
            <a:endParaRPr lang="en-US" sz="2499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  <a:p>
            <a:pPr marL="539749" lvl="1" indent="-269875" algn="l">
              <a:lnSpc>
                <a:spcPts val="3499"/>
              </a:lnSpc>
              <a:buAutoNum type="arabicPeriod"/>
            </a:pPr>
            <a:r>
              <a:rPr lang="en-US" sz="249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二次面接</a:t>
            </a:r>
            <a:endParaRPr lang="en-US" sz="2499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  <a:p>
            <a:pPr marL="539749" lvl="1" indent="-269875" algn="l">
              <a:lnSpc>
                <a:spcPts val="3499"/>
              </a:lnSpc>
              <a:buAutoNum type="arabicPeriod"/>
            </a:pPr>
            <a:r>
              <a:rPr lang="en-US" sz="249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内定（合格）通知</a:t>
            </a:r>
            <a:endParaRPr lang="en-US" sz="2499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1314349" y="7059194"/>
            <a:ext cx="4513528" cy="1063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※</a:t>
            </a:r>
            <a:r>
              <a:rPr lang="en-US" sz="2000" dirty="0" err="1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業務経験が豊富な中途の方の場合</a:t>
            </a:r>
            <a:r>
              <a:rPr lang="en-US" sz="2000" dirty="0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、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F54EA2"/>
                </a:solidFill>
                <a:latin typeface="UDデジタル教科書体NPL Bold"/>
                <a:ea typeface="UDデジタル教科書体NPL Bold"/>
                <a:cs typeface="UDデジタル教科書体NPL Bold"/>
                <a:sym typeface="UDデジタル教科書体NPL Bold"/>
              </a:rPr>
              <a:t>「</a:t>
            </a:r>
            <a:r>
              <a:rPr lang="en-US" sz="2000" b="1" dirty="0" err="1">
                <a:solidFill>
                  <a:srgbClr val="F54EA2"/>
                </a:solidFill>
                <a:latin typeface="UDデジタル教科書体NPL Bold"/>
                <a:ea typeface="UDデジタル教科書体NPL Bold"/>
                <a:cs typeface="UDデジタル教科書体NPL Bold"/>
                <a:sym typeface="UDデジタル教科書体NPL Bold"/>
              </a:rPr>
              <a:t>面接+適性検査」</a:t>
            </a:r>
            <a:r>
              <a:rPr lang="en-US" sz="2000" dirty="0" err="1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のみを</a:t>
            </a:r>
            <a:endParaRPr lang="en-US" sz="2000" dirty="0">
              <a:solidFill>
                <a:srgbClr val="F54EA2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行う場合もあります</a:t>
            </a:r>
            <a:endParaRPr lang="en-US" sz="2000" dirty="0">
              <a:solidFill>
                <a:srgbClr val="F54EA2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</p:txBody>
      </p:sp>
      <p:grpSp>
        <p:nvGrpSpPr>
          <p:cNvPr id="45" name="Group 45"/>
          <p:cNvGrpSpPr/>
          <p:nvPr/>
        </p:nvGrpSpPr>
        <p:grpSpPr>
          <a:xfrm>
            <a:off x="1859004" y="4692769"/>
            <a:ext cx="5867400" cy="1249164"/>
            <a:chOff x="0" y="0"/>
            <a:chExt cx="7823200" cy="1665553"/>
          </a:xfrm>
        </p:grpSpPr>
        <p:sp>
          <p:nvSpPr>
            <p:cNvPr id="46" name="TextBox 46"/>
            <p:cNvSpPr txBox="1"/>
            <p:nvPr/>
          </p:nvSpPr>
          <p:spPr>
            <a:xfrm>
              <a:off x="0" y="-95250"/>
              <a:ext cx="7823200" cy="943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 b="1" dirty="0" err="1">
                  <a:solidFill>
                    <a:srgbClr val="F54EA2"/>
                  </a:solidFill>
                  <a:latin typeface="UDデジタル教科書体NPL Bold"/>
                  <a:ea typeface="UDデジタル教科書体NPL Bold"/>
                  <a:cs typeface="UDデジタル教科書体NPL Bold"/>
                  <a:sym typeface="UDデジタル教科書体NPL Bold"/>
                </a:rPr>
                <a:t>ビジョン（夢）</a:t>
              </a:r>
              <a:r>
                <a:rPr lang="en-US" sz="4200" b="1" dirty="0" err="1">
                  <a:solidFill>
                    <a:srgbClr val="384665"/>
                  </a:solidFill>
                  <a:latin typeface="UDデジタル教科書体NPL Bold"/>
                  <a:ea typeface="UDデジタル教科書体NPL Bold"/>
                  <a:cs typeface="UDデジタル教科書体NPL Bold"/>
                  <a:sym typeface="UDデジタル教科書体NPL Bold"/>
                </a:rPr>
                <a:t>がある人</a:t>
              </a:r>
              <a:endParaRPr lang="en-US" sz="4200" b="1" dirty="0">
                <a:solidFill>
                  <a:srgbClr val="384665"/>
                </a:solidFill>
                <a:latin typeface="UDデジタル教科書体NPL Bold"/>
                <a:ea typeface="UDデジタル教科書体NPL Bold"/>
                <a:cs typeface="UDデジタル教科書体NPL Bold"/>
                <a:sym typeface="UDデジタル教科書体NPL Bold"/>
              </a:endParaRP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848781" y="872861"/>
              <a:ext cx="5333841" cy="792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 dirty="0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↑↑</a:t>
              </a:r>
              <a:r>
                <a:rPr lang="en-US" sz="3500" dirty="0" err="1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最も重要</a:t>
              </a:r>
              <a:r>
                <a:rPr lang="ja-JP" altLang="en-US" sz="3500" dirty="0">
                  <a:solidFill>
                    <a:srgbClr val="293268"/>
                  </a:solidFill>
                  <a:latin typeface="UDデジタル教科書体NPL"/>
                  <a:ea typeface="UDデジタル教科書体NPL"/>
                  <a:cs typeface="UDデジタル教科書体NPL"/>
                  <a:sym typeface="UDデジタル教科書体NPL"/>
                </a:rPr>
                <a:t>！！</a:t>
              </a:r>
              <a:endParaRPr lang="en-US" sz="3500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uild="allAtOnce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2766" y="329851"/>
            <a:ext cx="3841233" cy="823371"/>
            <a:chOff x="0" y="0"/>
            <a:chExt cx="2843939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3939" cy="609600"/>
            </a:xfrm>
            <a:custGeom>
              <a:avLst/>
              <a:gdLst/>
              <a:ahLst/>
              <a:cxnLst/>
              <a:rect l="l" t="t" r="r" b="b"/>
              <a:pathLst>
                <a:path w="2843939" h="609600">
                  <a:moveTo>
                    <a:pt x="203200" y="0"/>
                  </a:moveTo>
                  <a:lnTo>
                    <a:pt x="2843939" y="0"/>
                  </a:lnTo>
                  <a:lnTo>
                    <a:pt x="264073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E6FFEC">
                    <a:alpha val="100000"/>
                  </a:srgbClr>
                </a:gs>
                <a:gs pos="100000">
                  <a:srgbClr val="BFD5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171450"/>
              <a:ext cx="2640739" cy="781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06699" y="504825"/>
            <a:ext cx="3002103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800">
                <a:solidFill>
                  <a:srgbClr val="384665"/>
                </a:solidFill>
                <a:latin typeface="Tazugane Gothic"/>
                <a:ea typeface="Tazugane Gothic"/>
                <a:cs typeface="Tazugane Gothic"/>
                <a:sym typeface="Tazugane Gothic"/>
              </a:rPr>
              <a:t>7.当社の取り組み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54616" y="2054606"/>
            <a:ext cx="13734319" cy="7615376"/>
            <a:chOff x="0" y="0"/>
            <a:chExt cx="18312426" cy="10153835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8312426" cy="5170234"/>
              <a:chOff x="0" y="0"/>
              <a:chExt cx="3617269" cy="102128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617269" cy="1021281"/>
              </a:xfrm>
              <a:custGeom>
                <a:avLst/>
                <a:gdLst/>
                <a:ahLst/>
                <a:cxnLst/>
                <a:rect l="l" t="t" r="r" b="b"/>
                <a:pathLst>
                  <a:path w="3617269" h="1021281">
                    <a:moveTo>
                      <a:pt x="5637" y="0"/>
                    </a:moveTo>
                    <a:lnTo>
                      <a:pt x="3611632" y="0"/>
                    </a:lnTo>
                    <a:cubicBezTo>
                      <a:pt x="3614745" y="0"/>
                      <a:pt x="3617269" y="2524"/>
                      <a:pt x="3617269" y="5637"/>
                    </a:cubicBezTo>
                    <a:lnTo>
                      <a:pt x="3617269" y="1015644"/>
                    </a:lnTo>
                    <a:cubicBezTo>
                      <a:pt x="3617269" y="1018757"/>
                      <a:pt x="3614745" y="1021281"/>
                      <a:pt x="3611632" y="1021281"/>
                    </a:cubicBezTo>
                    <a:lnTo>
                      <a:pt x="5637" y="1021281"/>
                    </a:lnTo>
                    <a:cubicBezTo>
                      <a:pt x="2524" y="1021281"/>
                      <a:pt x="0" y="1018757"/>
                      <a:pt x="0" y="1015644"/>
                    </a:cubicBezTo>
                    <a:lnTo>
                      <a:pt x="0" y="5637"/>
                    </a:lnTo>
                    <a:cubicBezTo>
                      <a:pt x="0" y="2524"/>
                      <a:pt x="2524" y="0"/>
                      <a:pt x="5637" y="0"/>
                    </a:cubicBezTo>
                    <a:close/>
                  </a:path>
                </a:pathLst>
              </a:custGeom>
              <a:solidFill>
                <a:srgbClr val="DEF2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617269" cy="10784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16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4983602"/>
              <a:ext cx="18312426" cy="5170234"/>
              <a:chOff x="0" y="0"/>
              <a:chExt cx="3617269" cy="102128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617269" cy="1021281"/>
              </a:xfrm>
              <a:custGeom>
                <a:avLst/>
                <a:gdLst/>
                <a:ahLst/>
                <a:cxnLst/>
                <a:rect l="l" t="t" r="r" b="b"/>
                <a:pathLst>
                  <a:path w="3617269" h="1021281">
                    <a:moveTo>
                      <a:pt x="5637" y="0"/>
                    </a:moveTo>
                    <a:lnTo>
                      <a:pt x="3611632" y="0"/>
                    </a:lnTo>
                    <a:cubicBezTo>
                      <a:pt x="3614745" y="0"/>
                      <a:pt x="3617269" y="2524"/>
                      <a:pt x="3617269" y="5637"/>
                    </a:cubicBezTo>
                    <a:lnTo>
                      <a:pt x="3617269" y="1015644"/>
                    </a:lnTo>
                    <a:cubicBezTo>
                      <a:pt x="3617269" y="1018757"/>
                      <a:pt x="3614745" y="1021281"/>
                      <a:pt x="3611632" y="1021281"/>
                    </a:cubicBezTo>
                    <a:lnTo>
                      <a:pt x="5637" y="1021281"/>
                    </a:lnTo>
                    <a:cubicBezTo>
                      <a:pt x="2524" y="1021281"/>
                      <a:pt x="0" y="1018757"/>
                      <a:pt x="0" y="1015644"/>
                    </a:cubicBezTo>
                    <a:lnTo>
                      <a:pt x="0" y="5637"/>
                    </a:lnTo>
                    <a:cubicBezTo>
                      <a:pt x="0" y="2524"/>
                      <a:pt x="2524" y="0"/>
                      <a:pt x="5637" y="0"/>
                    </a:cubicBezTo>
                    <a:close/>
                  </a:path>
                </a:pathLst>
              </a:custGeom>
              <a:solidFill>
                <a:srgbClr val="DEF2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617269" cy="10784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16"/>
                  </a:lnSpc>
                </a:pPr>
                <a:endParaRPr/>
              </a:p>
            </p:txBody>
          </p:sp>
        </p:grpSp>
      </p:grpSp>
      <p:sp>
        <p:nvSpPr>
          <p:cNvPr id="13" name="Freeform 13"/>
          <p:cNvSpPr/>
          <p:nvPr/>
        </p:nvSpPr>
        <p:spPr>
          <a:xfrm>
            <a:off x="13582612" y="4550689"/>
            <a:ext cx="5561494" cy="6365086"/>
          </a:xfrm>
          <a:custGeom>
            <a:avLst/>
            <a:gdLst/>
            <a:ahLst/>
            <a:cxnLst/>
            <a:rect l="l" t="t" r="r" b="b"/>
            <a:pathLst>
              <a:path w="5561494" h="6365086">
                <a:moveTo>
                  <a:pt x="0" y="0"/>
                </a:moveTo>
                <a:lnTo>
                  <a:pt x="5561494" y="0"/>
                </a:lnTo>
                <a:lnTo>
                  <a:pt x="5561494" y="6365086"/>
                </a:lnTo>
                <a:lnTo>
                  <a:pt x="0" y="63650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4" name="TextBox 14"/>
          <p:cNvSpPr txBox="1"/>
          <p:nvPr/>
        </p:nvSpPr>
        <p:spPr>
          <a:xfrm>
            <a:off x="1213808" y="2129056"/>
            <a:ext cx="12550507" cy="339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福利厚生</a:t>
            </a:r>
            <a:endParaRPr lang="en-US" sz="3999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  <a:p>
            <a:pPr marL="539758" lvl="1" indent="-269879" algn="l">
              <a:lnSpc>
                <a:spcPts val="3500"/>
              </a:lnSpc>
              <a:buFont typeface="Arial"/>
              <a:buChar char="•"/>
            </a:pPr>
            <a:r>
              <a:rPr lang="en-US" sz="2500" b="1" dirty="0">
                <a:solidFill>
                  <a:srgbClr val="F54EA2"/>
                </a:solidFill>
                <a:latin typeface="UDデジタル教科書体NPL Bold"/>
                <a:ea typeface="UDデジタル教科書体NPL Bold"/>
                <a:cs typeface="UDデジタル教科書体NPL Bold"/>
                <a:sym typeface="UDデジタル教科書体NPL Bold"/>
              </a:rPr>
              <a:t>完全週休２日制</a:t>
            </a:r>
            <a:r>
              <a:rPr lang="en-US" sz="2500" dirty="0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（2024年の休暇日数117日）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厚生</a:t>
            </a:r>
            <a:r>
              <a:rPr lang="en-US" sz="2499" dirty="0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/</a:t>
            </a:r>
            <a:r>
              <a:rPr lang="en-US" sz="249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健康</a:t>
            </a:r>
            <a:r>
              <a:rPr lang="en-US" sz="2499" dirty="0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/</a:t>
            </a:r>
            <a:r>
              <a:rPr lang="en-US" sz="249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雇用</a:t>
            </a:r>
            <a:r>
              <a:rPr lang="en-US" sz="2499" dirty="0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/労災の各種保険及び健康診断（年１回/</a:t>
            </a:r>
            <a:r>
              <a:rPr lang="en-US" sz="249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弊社で予約します</a:t>
            </a:r>
            <a:r>
              <a:rPr lang="en-US" sz="2499" dirty="0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）</a:t>
            </a:r>
          </a:p>
          <a:p>
            <a:pPr marL="612774" lvl="1" indent="-342900" algn="l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249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慶弔特別休暇・有給休暇</a:t>
            </a:r>
            <a:r>
              <a:rPr lang="en-US" sz="2499" dirty="0" err="1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（半日利用可能</a:t>
            </a:r>
            <a:r>
              <a:rPr lang="en-US" sz="2499" dirty="0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）</a:t>
            </a:r>
            <a:endParaRPr lang="en-US" sz="2499" dirty="0">
              <a:solidFill>
                <a:srgbClr val="293268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  <a:p>
            <a:pPr marL="612774" lvl="1" indent="-342900" algn="l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249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リフレッシュ休暇制度・育児</a:t>
            </a:r>
            <a:r>
              <a:rPr lang="en-US" sz="2499" dirty="0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/</a:t>
            </a:r>
            <a:r>
              <a:rPr lang="en-US" sz="249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介護休業</a:t>
            </a:r>
            <a:endParaRPr lang="en-US" sz="2499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期首会費全額負担</a:t>
            </a:r>
            <a:endParaRPr lang="en-US" sz="2499" dirty="0">
              <a:solidFill>
                <a:srgbClr val="384665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384665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退職金制度</a:t>
            </a:r>
            <a:r>
              <a:rPr lang="en-US" sz="2499" dirty="0" err="1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（入社半年後</a:t>
            </a:r>
            <a:r>
              <a:rPr lang="en-US" sz="2499" dirty="0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）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13808" y="5685722"/>
            <a:ext cx="10479742" cy="113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雇用への取り組み</a:t>
            </a:r>
            <a:endParaRPr lang="en-US" sz="3999" dirty="0">
              <a:solidFill>
                <a:srgbClr val="293268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  <a:p>
            <a:pPr algn="l">
              <a:lnSpc>
                <a:spcPts val="3499"/>
              </a:lnSpc>
            </a:pPr>
            <a:r>
              <a:rPr lang="en-US" sz="2499" dirty="0" err="1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契約社員から</a:t>
            </a:r>
            <a:r>
              <a:rPr lang="en-US" sz="2499" dirty="0" err="1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正社員への登用制度</a:t>
            </a:r>
            <a:r>
              <a:rPr lang="en-US" sz="2499" dirty="0" err="1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を設けています（数名の実績あり</a:t>
            </a:r>
            <a:r>
              <a:rPr lang="en-US" sz="2499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）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13808" y="7245350"/>
            <a:ext cx="12076351" cy="201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快適な社内への取り組み</a:t>
            </a:r>
            <a:endParaRPr lang="en-US" sz="3999" dirty="0">
              <a:solidFill>
                <a:srgbClr val="293268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F54EA2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社内全面禁煙</a:t>
            </a:r>
            <a:r>
              <a:rPr lang="en-US" sz="2499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(</a:t>
            </a:r>
            <a:r>
              <a:rPr lang="en-US" sz="2499" dirty="0" err="1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禁煙も支援しています</a:t>
            </a:r>
            <a:r>
              <a:rPr lang="en-US" sz="2499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）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服装はスマートカジュアル（ジャケット＆スラックス）でOK</a:t>
            </a:r>
            <a:r>
              <a:rPr lang="en-US" sz="2499" dirty="0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！！！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293268"/>
                </a:solidFill>
                <a:latin typeface="UDデジタル教科書体NPL"/>
                <a:ea typeface="UDデジタル教科書体NPL"/>
                <a:cs typeface="UDデジタル教科書体NPL"/>
                <a:sym typeface="UDデジタル教科書体NPL"/>
              </a:rPr>
              <a:t>福利厚生の一環として、毎年健康グッズを配布しています</a:t>
            </a:r>
            <a:endParaRPr lang="en-US" sz="2499" dirty="0">
              <a:solidFill>
                <a:srgbClr val="293268"/>
              </a:solidFill>
              <a:latin typeface="UDデジタル教科書体NPL"/>
              <a:ea typeface="UDデジタル教科書体NPL"/>
              <a:cs typeface="UDデジタル教科書体NPL"/>
              <a:sym typeface="UDデジタル教科書体NPL"/>
            </a:endParaRPr>
          </a:p>
        </p:txBody>
      </p:sp>
      <p:pic>
        <p:nvPicPr>
          <p:cNvPr id="1026" name="Picture 2" descr="福利厚生を充実させたい | 盛岡商工会議所">
            <a:extLst>
              <a:ext uri="{FF2B5EF4-FFF2-40B4-BE49-F238E27FC236}">
                <a16:creationId xmlns:a16="http://schemas.microsoft.com/office/drawing/2014/main" id="{F62F6FB0-D11A-4BD2-CF64-B1FC0E15E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2558" y="504825"/>
            <a:ext cx="3580398" cy="346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559</Words>
  <Application>Microsoft Office PowerPoint</Application>
  <PresentationFormat>ユーザー設定</PresentationFormat>
  <Paragraphs>190</Paragraphs>
  <Slides>14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5" baseType="lpstr">
      <vt:lpstr>UDデジタル教科書体NPL Bold</vt:lpstr>
      <vt:lpstr>Tazugane Gothic</vt:lpstr>
      <vt:lpstr>Calibri</vt:lpstr>
      <vt:lpstr>Tazugane Gothic Light</vt:lpstr>
      <vt:lpstr>Tazugane Gothic Medium</vt:lpstr>
      <vt:lpstr>UDデジタル教科書体NPL</vt:lpstr>
      <vt:lpstr>Tazugane Gothic Semi-Bold</vt:lpstr>
      <vt:lpstr>Tazugane Gothic Bold</vt:lpstr>
      <vt:lpstr>UD学参丸ゴシック NP</vt:lpstr>
      <vt:lpstr>Arial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株式会社フィッツプレゼン</dc:title>
  <cp:lastModifiedBy>佳雄 原井</cp:lastModifiedBy>
  <cp:revision>7</cp:revision>
  <dcterms:created xsi:type="dcterms:W3CDTF">2006-08-16T00:00:00Z</dcterms:created>
  <dcterms:modified xsi:type="dcterms:W3CDTF">2026-05-28T04:23:17Z</dcterms:modified>
  <dc:identifier>DAG4We3lUx4</dc:identifier>
</cp:coreProperties>
</file>